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4"/>
  </p:sldMasterIdLst>
  <p:notesMasterIdLst>
    <p:notesMasterId r:id="rId30"/>
  </p:notesMasterIdLst>
  <p:handoutMasterIdLst>
    <p:handoutMasterId r:id="rId31"/>
  </p:handoutMasterIdLst>
  <p:sldIdLst>
    <p:sldId id="443" r:id="rId5"/>
    <p:sldId id="494" r:id="rId6"/>
    <p:sldId id="498" r:id="rId7"/>
    <p:sldId id="528" r:id="rId8"/>
    <p:sldId id="529" r:id="rId9"/>
    <p:sldId id="543" r:id="rId10"/>
    <p:sldId id="538" r:id="rId11"/>
    <p:sldId id="540" r:id="rId12"/>
    <p:sldId id="551" r:id="rId13"/>
    <p:sldId id="552" r:id="rId14"/>
    <p:sldId id="553" r:id="rId15"/>
    <p:sldId id="555" r:id="rId16"/>
    <p:sldId id="556" r:id="rId17"/>
    <p:sldId id="541" r:id="rId18"/>
    <p:sldId id="554" r:id="rId19"/>
    <p:sldId id="532" r:id="rId20"/>
    <p:sldId id="544" r:id="rId21"/>
    <p:sldId id="536" r:id="rId22"/>
    <p:sldId id="557" r:id="rId23"/>
    <p:sldId id="558" r:id="rId24"/>
    <p:sldId id="559" r:id="rId25"/>
    <p:sldId id="560" r:id="rId26"/>
    <p:sldId id="561" r:id="rId27"/>
    <p:sldId id="562" r:id="rId28"/>
    <p:sldId id="564" r:id="rId2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29" userDrawn="1">
          <p15:clr>
            <a:srgbClr val="A4A3A4"/>
          </p15:clr>
        </p15:guide>
        <p15:guide id="2" orient="horz" pos="3385" userDrawn="1">
          <p15:clr>
            <a:srgbClr val="A4A3A4"/>
          </p15:clr>
        </p15:guide>
        <p15:guide id="3" orient="horz" pos="368" userDrawn="1">
          <p15:clr>
            <a:srgbClr val="A4A3A4"/>
          </p15:clr>
        </p15:guide>
        <p15:guide id="4" orient="horz" pos="720" userDrawn="1">
          <p15:clr>
            <a:srgbClr val="A4A3A4"/>
          </p15:clr>
        </p15:guide>
        <p15:guide id="5" orient="horz" pos="3521" userDrawn="1">
          <p15:clr>
            <a:srgbClr val="A4A3A4"/>
          </p15:clr>
        </p15:guide>
        <p15:guide id="6" pos="6783" userDrawn="1">
          <p15:clr>
            <a:srgbClr val="A4A3A4"/>
          </p15:clr>
        </p15:guide>
        <p15:guide id="7" pos="355" userDrawn="1">
          <p15:clr>
            <a:srgbClr val="A4A3A4"/>
          </p15:clr>
        </p15:guide>
        <p15:guide id="8" pos="3545" userDrawn="1">
          <p15:clr>
            <a:srgbClr val="A4A3A4"/>
          </p15:clr>
        </p15:guide>
        <p15:guide id="9" orient="horz" pos="4080" userDrawn="1">
          <p15:clr>
            <a:srgbClr val="A4A3A4"/>
          </p15:clr>
        </p15:guide>
        <p15:guide id="10" orient="horz" pos="1488" userDrawn="1">
          <p15:clr>
            <a:srgbClr val="A4A3A4"/>
          </p15:clr>
        </p15:guide>
        <p15:guide id="11" orient="horz" pos="384" userDrawn="1">
          <p15:clr>
            <a:srgbClr val="A4A3A4"/>
          </p15:clr>
        </p15:guide>
        <p15:guide id="12" orient="horz" pos="1968" userDrawn="1">
          <p15:clr>
            <a:srgbClr val="A4A3A4"/>
          </p15:clr>
        </p15:guide>
        <p15:guide id="13" pos="5495" userDrawn="1">
          <p15:clr>
            <a:srgbClr val="A4A3A4"/>
          </p15:clr>
        </p15:guide>
        <p15:guide id="14" pos="768" userDrawn="1">
          <p15:clr>
            <a:srgbClr val="A4A3A4"/>
          </p15:clr>
        </p15:guide>
        <p15:guide id="15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58D"/>
    <a:srgbClr val="020812"/>
    <a:srgbClr val="0097D1"/>
    <a:srgbClr val="0066B3"/>
    <a:srgbClr val="2A78A8"/>
    <a:srgbClr val="300797"/>
    <a:srgbClr val="000000"/>
    <a:srgbClr val="FFFFFF"/>
    <a:srgbClr val="0B0B69"/>
    <a:srgbClr val="0F0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348D8D-2592-4D36-8BCA-CF58A03317E7}">
  <a:tblStyle styleId="{4F348D8D-2592-4D36-8BCA-CF58A03317E7}" styleName="IHS Table Style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TxStyle>
        <a:schemeClr val="dk1"/>
      </a:tcTxStyle>
      <a:tcStyle>
        <a:tcBdr/>
        <a:fill>
          <a:solidFill>
            <a:srgbClr val="F2F2F2"/>
          </a:solidFill>
        </a:fill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Row>
      <a:tcStyle>
        <a:tcBdr/>
        <a:fill>
          <a:solidFill>
            <a:schemeClr val="bg1"/>
          </a:solidFill>
        </a:fill>
      </a:tcStyle>
    </a:lastRow>
    <a:firstRow>
      <a:tcTxStyle>
        <a:fontRef idx="major"/>
        <a:schemeClr val="bg1"/>
      </a:tcTxStyle>
      <a:tcStyle>
        <a:tcBdr/>
        <a:fill>
          <a:solidFill>
            <a:schemeClr val="dk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295" autoAdjust="0"/>
  </p:normalViewPr>
  <p:slideViewPr>
    <p:cSldViewPr showGuides="1">
      <p:cViewPr varScale="1">
        <p:scale>
          <a:sx n="97" d="100"/>
          <a:sy n="97" d="100"/>
        </p:scale>
        <p:origin x="-192" y="-84"/>
      </p:cViewPr>
      <p:guideLst>
        <p:guide orient="horz" pos="3929"/>
        <p:guide orient="horz" pos="3385"/>
        <p:guide orient="horz" pos="368"/>
        <p:guide orient="horz" pos="720"/>
        <p:guide orient="horz" pos="3521"/>
        <p:guide orient="horz" pos="4080"/>
        <p:guide orient="horz" pos="1488"/>
        <p:guide orient="horz" pos="384"/>
        <p:guide orient="horz" pos="1968"/>
        <p:guide pos="6783"/>
        <p:guide pos="355"/>
        <p:guide pos="3545"/>
        <p:guide pos="5495"/>
        <p:guide pos="768"/>
        <p:guide pos="3840"/>
      </p:guideLst>
    </p:cSldViewPr>
  </p:slideViewPr>
  <p:outlineViewPr>
    <p:cViewPr>
      <p:scale>
        <a:sx n="33" d="100"/>
        <a:sy n="33" d="100"/>
      </p:scale>
      <p:origin x="0" y="367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5165"/>
    </p:cViewPr>
  </p:sorterViewPr>
  <p:notesViewPr>
    <p:cSldViewPr showGuides="1">
      <p:cViewPr varScale="1">
        <p:scale>
          <a:sx n="67" d="100"/>
          <a:sy n="67" d="100"/>
        </p:scale>
        <p:origin x="-3372" y="-12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4249" tIns="47125" rIns="94249" bIns="471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4249" tIns="47125" rIns="94249" bIns="47125" rtlCol="0"/>
          <a:lstStyle>
            <a:lvl1pPr algn="r">
              <a:defRPr sz="1200"/>
            </a:lvl1pPr>
          </a:lstStyle>
          <a:p>
            <a:fld id="{C57ECAA5-367E-4ABD-B40E-F86754D114CC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4249" tIns="47125" rIns="94249" bIns="47125" rtlCol="0" anchor="b"/>
          <a:lstStyle>
            <a:lvl1pPr algn="r">
              <a:defRPr sz="1200"/>
            </a:lvl1pPr>
          </a:lstStyle>
          <a:p>
            <a:fld id="{575AFFDC-C1C7-433A-AB97-0A809B15A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2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4249" tIns="47125" rIns="94249" bIns="471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4249" tIns="47125" rIns="94249" bIns="47125" rtlCol="0"/>
          <a:lstStyle>
            <a:lvl1pPr algn="r">
              <a:defRPr sz="1200"/>
            </a:lvl1pPr>
          </a:lstStyle>
          <a:p>
            <a:fld id="{AC1478E1-EC95-42DE-AA5A-2242751B58B6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49" tIns="47125" rIns="94249" bIns="471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4249" tIns="47125" rIns="94249" bIns="471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4249" tIns="47125" rIns="94249" bIns="471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4249" tIns="47125" rIns="94249" bIns="47125" rtlCol="0" anchor="b"/>
          <a:lstStyle>
            <a:lvl1pPr algn="r">
              <a:defRPr sz="1200"/>
            </a:lvl1pPr>
          </a:lstStyle>
          <a:p>
            <a:fld id="{1FC482E1-88C5-4C1B-B752-643F26F7A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7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82E1-88C5-4C1B-B752-643F26F7A7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3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482E1-88C5-4C1B-B752-643F26F7A7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7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20152" y="6448355"/>
            <a:ext cx="274743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DB8A1-23E1-42D1-8024-E9590F01C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895380" y="248760"/>
            <a:ext cx="10972800" cy="386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74797825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261600" y="6278563"/>
            <a:ext cx="12192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40331-82AF-4B1A-BAF6-10C264BDDEF0}" type="slidenum">
              <a:rPr lang="en-US" sz="1000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856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884" y="1365250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1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1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1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59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884" y="2005012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3951" y="1365250"/>
            <a:ext cx="559360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1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1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1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59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0238" y="1835149"/>
            <a:ext cx="5697321" cy="3951288"/>
          </a:xfrm>
        </p:spPr>
        <p:txBody>
          <a:bodyPr/>
          <a:lstStyle>
            <a:lvl1pPr marL="171450" indent="-171450">
              <a:defRPr lang="en-US" sz="2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1450" lvl="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>
                  <a:lumMod val="90000"/>
                </a:schemeClr>
              </a:buClr>
              <a:buSzPct val="90000"/>
              <a:buFont typeface="Times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895380" y="248760"/>
            <a:ext cx="10972800" cy="386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04405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268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 userDrawn="1"/>
        </p:nvSpPr>
        <p:spPr>
          <a:xfrm>
            <a:off x="7" y="294644"/>
            <a:ext cx="12188086" cy="360970"/>
          </a:xfrm>
          <a:prstGeom prst="rect">
            <a:avLst/>
          </a:prstGeom>
          <a:solidFill>
            <a:srgbClr val="BED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23" y="1484312"/>
            <a:ext cx="10943167" cy="47529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</a:t>
            </a:r>
            <a:r>
              <a:rPr lang="en-US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-5863" y="6532563"/>
            <a:ext cx="12193955" cy="0"/>
          </a:xfrm>
          <a:prstGeom prst="lin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3163" tIns="51581" rIns="103163" bIns="51581"/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ko-KR" altLang="en-US" sz="1800" b="1">
              <a:solidFill>
                <a:prstClr val="black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4677508" y="6577013"/>
            <a:ext cx="2844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5787F0F-DF92-43FC-8EE9-9861BC9DCB94}" type="slidenum">
              <a:rPr lang="ko-KR" altLang="en-US" sz="900" b="0" smtClean="0">
                <a:solidFill>
                  <a:srgbClr val="7F7F7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 sz="900" b="0">
              <a:solidFill>
                <a:srgbClr val="7F7F7F"/>
              </a:solidFill>
              <a:latin typeface="가는각진제목체" pitchFamily="18" charset="-127"/>
              <a:ea typeface="가는각진제목체" pitchFamily="18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468925" y="152400"/>
            <a:ext cx="2960075" cy="58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33400" y="181499"/>
            <a:ext cx="598149" cy="551304"/>
          </a:xfrm>
          <a:prstGeom prst="rect">
            <a:avLst/>
          </a:prstGeom>
          <a:solidFill>
            <a:srgbClr val="BED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585181" y="235499"/>
            <a:ext cx="481619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909716" y="282772"/>
            <a:ext cx="434293" cy="343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pic>
        <p:nvPicPr>
          <p:cNvPr id="13" name="그림 12" descr="BI_korean[long]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62409" y="6548743"/>
            <a:ext cx="1799311" cy="29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681" r:id="rId2"/>
    <p:sldLayoutId id="2147483682" r:id="rId3"/>
    <p:sldLayoutId id="2147483759" r:id="rId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00000"/>
        <a:buFont typeface="Arial" pitchFamily="34" charset="0"/>
        <a:buChar char="•"/>
        <a:defRPr sz="20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00000"/>
        <a:buFont typeface="Arial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33401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00000"/>
        <a:buFont typeface="Arial" pitchFamily="34" charset="0"/>
        <a:buChar char="•"/>
        <a:defRPr lang="en-US" sz="1600" kern="1200" spc="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23901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00000"/>
        <a:buFont typeface="Arial" pitchFamily="34" charset="0"/>
        <a:buChar char="•"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Pct val="100000"/>
        <a:buFont typeface="Arial" pitchFamily="34" charset="0"/>
        <a:buChar char="•"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1400" kern="1200" spc="0">
          <a:solidFill>
            <a:schemeClr val="tx1"/>
          </a:solidFill>
          <a:latin typeface="+mn-lt"/>
          <a:ea typeface="+mn-ea"/>
          <a:cs typeface="+mn-cs"/>
        </a:defRPr>
      </a:lvl6pPr>
      <a:lvl7pPr marL="1257301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1400" kern="1200" spc="0">
          <a:solidFill>
            <a:schemeClr val="tx1"/>
          </a:solidFill>
          <a:latin typeface="+mn-lt"/>
          <a:ea typeface="+mn-ea"/>
          <a:cs typeface="+mn-cs"/>
        </a:defRPr>
      </a:lvl7pPr>
      <a:lvl8pPr marL="1435100" indent="-1778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lang="en-US" sz="1400" kern="1200" spc="0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1612900" indent="-1778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400" kern="1200" spc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1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1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1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9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4insure.or.kr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help391@energy.or.kr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ED1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239000" y="6630541"/>
            <a:ext cx="3091880" cy="214164"/>
          </a:xfrm>
          <a:prstGeom prst="rect">
            <a:avLst/>
          </a:prstGeom>
          <a:noFill/>
        </p:spPr>
        <p:txBody>
          <a:bodyPr wrap="none" lIns="108000" tIns="0" rIns="0" bIns="0" rtlCol="0" anchor="ctr">
            <a:noAutofit/>
          </a:bodyPr>
          <a:lstStyle/>
          <a:p>
            <a:pPr latinLnBrk="0">
              <a:defRPr/>
            </a:pPr>
            <a:r>
              <a:rPr lang="en-US" sz="800" cap="all" dirty="0">
                <a:solidFill>
                  <a:prstClr val="white"/>
                </a:solidFill>
                <a:latin typeface="Arial"/>
                <a:ea typeface="굴림" panose="020B0600000101010101" pitchFamily="50" charset="-127"/>
              </a:rPr>
              <a:t>© 2016 </a:t>
            </a:r>
            <a:r>
              <a:rPr lang="en-US" sz="800" cap="all" dirty="0" err="1">
                <a:solidFill>
                  <a:prstClr val="white"/>
                </a:solidFill>
                <a:latin typeface="Arial"/>
                <a:ea typeface="굴림" panose="020B0600000101010101" pitchFamily="50" charset="-127"/>
              </a:rPr>
              <a:t>doumsoft</a:t>
            </a:r>
            <a:r>
              <a:rPr lang="en-US" sz="800" cap="all" dirty="0">
                <a:solidFill>
                  <a:prstClr val="white"/>
                </a:solidFill>
                <a:latin typeface="Arial"/>
                <a:ea typeface="굴림" panose="020B0600000101010101" pitchFamily="50" charset="-127"/>
              </a:rPr>
              <a:t> Partners All rights reserved.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0" y="2346"/>
            <a:ext cx="12192000" cy="4569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2400" b="1">
              <a:solidFill>
                <a:prstClr val="white"/>
              </a:solidFill>
            </a:endParaRPr>
          </a:p>
        </p:txBody>
      </p:sp>
      <p:sp>
        <p:nvSpPr>
          <p:cNvPr id="21" name="제목 7"/>
          <p:cNvSpPr txBox="1">
            <a:spLocks/>
          </p:cNvSpPr>
          <p:nvPr/>
        </p:nvSpPr>
        <p:spPr>
          <a:xfrm>
            <a:off x="685800" y="2514602"/>
            <a:ext cx="8231823" cy="1395587"/>
          </a:xfrm>
          <a:prstGeom prst="rect">
            <a:avLst/>
          </a:prstGeom>
        </p:spPr>
        <p:txBody>
          <a:bodyPr/>
          <a:lstStyle>
            <a:lvl1pPr algn="ctr" defTabSz="1030288" rtl="0" eaLnBrk="0" fontAlgn="base" latinLnBrk="1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30288" rtl="0" eaLnBrk="0" fontAlgn="base" latinLnBrk="1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defTabSz="1030288" rtl="0" eaLnBrk="0" fontAlgn="base" latinLnBrk="1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defTabSz="1030288" rtl="0" eaLnBrk="0" fontAlgn="base" latinLnBrk="1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defTabSz="1030288" rtl="0" eaLnBrk="0" fontAlgn="base" latinLnBrk="1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defTabSz="1030288" rtl="0" fontAlgn="base" latinLnBrk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defTabSz="1030288" rtl="0" fontAlgn="base" latinLnBrk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defTabSz="1030288" rtl="0" fontAlgn="base" latinLnBrk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defTabSz="1030288" rtl="0" fontAlgn="base" latinLnBrk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ko-KR" sz="2000" b="1" dirty="0"/>
              <a:t>『</a:t>
            </a:r>
            <a:r>
              <a:rPr lang="ko-KR" altLang="en-US" sz="2000" b="1" dirty="0" err="1"/>
              <a:t>그린리모델링</a:t>
            </a:r>
            <a:r>
              <a:rPr lang="ko-KR" altLang="en-US" sz="2000" b="1" dirty="0"/>
              <a:t> 사업자 모집 설명회</a:t>
            </a:r>
            <a:r>
              <a:rPr lang="en-US" altLang="ko-KR" sz="2000" b="1" dirty="0"/>
              <a:t>』</a:t>
            </a:r>
            <a:r>
              <a:rPr lang="en-US" altLang="ko-KR" sz="2800" b="1" dirty="0"/>
              <a:t/>
            </a:r>
            <a:br>
              <a:rPr lang="en-US" altLang="ko-KR" sz="2800" b="1" dirty="0"/>
            </a:br>
            <a:r>
              <a:rPr lang="en-US" altLang="ko-KR" sz="2800" b="1" dirty="0"/>
              <a:t>     </a:t>
            </a:r>
            <a:r>
              <a:rPr lang="ko-KR" altLang="en-US" sz="4401" b="1" dirty="0"/>
              <a:t>사업자 등록신청 요령 안내</a:t>
            </a:r>
          </a:p>
        </p:txBody>
      </p:sp>
      <p:pic>
        <p:nvPicPr>
          <p:cNvPr id="24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8" b="6666"/>
          <a:stretch/>
        </p:blipFill>
        <p:spPr>
          <a:xfrm>
            <a:off x="10019280" y="4675240"/>
            <a:ext cx="2172720" cy="2182760"/>
          </a:xfrm>
          <a:prstGeom prst="rect">
            <a:avLst/>
          </a:prstGeom>
        </p:spPr>
      </p:pic>
      <p:cxnSp>
        <p:nvCxnSpPr>
          <p:cNvPr id="25" name="Straight Connector 16"/>
          <p:cNvCxnSpPr/>
          <p:nvPr/>
        </p:nvCxnSpPr>
        <p:spPr>
          <a:xfrm>
            <a:off x="811817" y="3002639"/>
            <a:ext cx="5715000" cy="579"/>
          </a:xfrm>
          <a:prstGeom prst="line">
            <a:avLst/>
          </a:prstGeom>
          <a:noFill/>
          <a:ln w="6350" cap="flat" cmpd="sng" algn="ctr">
            <a:solidFill>
              <a:schemeClr val="accent6"/>
            </a:solidFill>
            <a:prstDash val="solid"/>
          </a:ln>
          <a:effectLst/>
        </p:spPr>
      </p:cxn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14260"/>
            <a:ext cx="1078995" cy="716281"/>
          </a:xfrm>
          <a:prstGeom prst="rect">
            <a:avLst/>
          </a:prstGeom>
        </p:spPr>
      </p:pic>
      <p:pic>
        <p:nvPicPr>
          <p:cNvPr id="27" name="그림 26" descr="BI_korean[long]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363" y="413715"/>
            <a:ext cx="3497300" cy="57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40737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2574815" y="99665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762000" y="246190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2. </a:t>
            </a:r>
            <a:r>
              <a:rPr lang="ko-KR" altLang="en-US" sz="2000" dirty="0">
                <a:solidFill>
                  <a:schemeClr val="tx1"/>
                </a:solidFill>
              </a:rPr>
              <a:t>사업자 등록신청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458200" y="1143000"/>
            <a:ext cx="2757578" cy="4747844"/>
            <a:chOff x="442822" y="738556"/>
            <a:chExt cx="3062402" cy="5050259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822" y="738556"/>
              <a:ext cx="3062402" cy="1383117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822" y="2116467"/>
              <a:ext cx="2985901" cy="204268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402784"/>
              <a:ext cx="2286000" cy="2386031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softEdge rad="112500"/>
            </a:effectLst>
          </p:spPr>
        </p:pic>
      </p:grpSp>
      <p:sp>
        <p:nvSpPr>
          <p:cNvPr id="10" name="직사각형 9"/>
          <p:cNvSpPr/>
          <p:nvPr/>
        </p:nvSpPr>
        <p:spPr>
          <a:xfrm>
            <a:off x="8670508" y="5166946"/>
            <a:ext cx="2757578" cy="92905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840114" y="5149361"/>
            <a:ext cx="6096000" cy="91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20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6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2000"/>
              </a:lnSpc>
              <a:buAutoNum type="arabicPeriod"/>
            </a:pPr>
            <a:r>
              <a:rPr lang="ko-KR" altLang="en-US" sz="1600" b="1" dirty="0">
                <a:solidFill>
                  <a:srgbClr val="103C68"/>
                </a:solidFill>
              </a:rPr>
              <a:t>최소 장비사양을 확인하시어 장비 보유현황을 입력하여 주시기 바랍니다</a:t>
            </a:r>
            <a:r>
              <a:rPr lang="en-US" altLang="ko-KR" sz="1600" b="1" dirty="0">
                <a:solidFill>
                  <a:srgbClr val="103C68"/>
                </a:solidFill>
              </a:rPr>
              <a:t>.</a:t>
            </a: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endParaRPr lang="en-US" altLang="ko-KR" sz="1400" b="1" dirty="0">
              <a:solidFill>
                <a:srgbClr val="103C68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00" y="1295400"/>
            <a:ext cx="7639684" cy="33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3960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451" y="1046285"/>
            <a:ext cx="5705475" cy="54862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47" y="3657600"/>
            <a:ext cx="2573528" cy="1724461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2574815" y="99665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762000" y="246190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2. </a:t>
            </a:r>
            <a:r>
              <a:rPr lang="ko-KR" altLang="en-US" sz="2000" dirty="0">
                <a:solidFill>
                  <a:schemeClr val="tx1"/>
                </a:solidFill>
              </a:rPr>
              <a:t>사업자 등록신청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84054" y="978845"/>
            <a:ext cx="5712421" cy="1459555"/>
          </a:xfrm>
          <a:prstGeom prst="rect">
            <a:avLst/>
          </a:prstGeom>
          <a:noFill/>
          <a:ln w="38100">
            <a:solidFill>
              <a:srgbClr val="0097D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84947" y="1072662"/>
            <a:ext cx="129394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+mj-lt"/>
              </a:rPr>
              <a:t>중요사항</a:t>
            </a:r>
            <a:r>
              <a:rPr lang="en-US" altLang="ko-KR" sz="2000" b="1" dirty="0">
                <a:latin typeface="+mj-lt"/>
              </a:rPr>
              <a:t>!</a:t>
            </a:r>
            <a:endParaRPr lang="ko-KR" altLang="en-US" sz="2000" b="1" dirty="0">
              <a:latin typeface="+mj-lt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499531" y="3030447"/>
            <a:ext cx="325533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14" name="타원 13"/>
          <p:cNvSpPr/>
          <p:nvPr/>
        </p:nvSpPr>
        <p:spPr>
          <a:xfrm>
            <a:off x="5541867" y="4206280"/>
            <a:ext cx="325533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15" name="타원 14"/>
          <p:cNvSpPr/>
          <p:nvPr/>
        </p:nvSpPr>
        <p:spPr>
          <a:xfrm>
            <a:off x="76200" y="2819408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  <a:endParaRPr lang="ko-KR" altLang="en-US" sz="1000" b="1" dirty="0"/>
          </a:p>
        </p:txBody>
      </p:sp>
      <p:sp>
        <p:nvSpPr>
          <p:cNvPr id="16" name="타원 15"/>
          <p:cNvSpPr/>
          <p:nvPr/>
        </p:nvSpPr>
        <p:spPr>
          <a:xfrm>
            <a:off x="76200" y="3492743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2</a:t>
            </a:r>
            <a:endParaRPr lang="ko-KR" altLang="en-US" sz="1000" b="1" dirty="0"/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304800" y="2819400"/>
            <a:ext cx="2277744" cy="213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20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6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r>
              <a:rPr lang="en-US" altLang="ko-KR" sz="1400" b="1" dirty="0">
                <a:solidFill>
                  <a:srgbClr val="103C68"/>
                </a:solidFill>
              </a:rPr>
              <a:t>“</a:t>
            </a:r>
            <a:r>
              <a:rPr lang="ko-KR" altLang="en-US" sz="1400" b="1" dirty="0">
                <a:solidFill>
                  <a:srgbClr val="103C68"/>
                </a:solidFill>
              </a:rPr>
              <a:t>임시저장</a:t>
            </a:r>
            <a:r>
              <a:rPr lang="en-US" altLang="ko-KR" sz="1400" b="1" dirty="0">
                <a:solidFill>
                  <a:srgbClr val="103C68"/>
                </a:solidFill>
              </a:rPr>
              <a:t>” </a:t>
            </a:r>
            <a:r>
              <a:rPr lang="ko-KR" altLang="en-US" sz="1400" b="1" dirty="0">
                <a:solidFill>
                  <a:srgbClr val="103C68"/>
                </a:solidFill>
              </a:rPr>
              <a:t>후 등록신청서를 인쇄하여 주시기 바랍니다</a:t>
            </a:r>
            <a:r>
              <a:rPr lang="en-US" altLang="ko-KR" sz="1400" b="1" dirty="0">
                <a:solidFill>
                  <a:srgbClr val="103C68"/>
                </a:solidFill>
              </a:rPr>
              <a:t>.</a:t>
            </a: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r>
              <a:rPr lang="ko-KR" altLang="en-US" sz="1400" b="1" dirty="0">
                <a:solidFill>
                  <a:srgbClr val="103C68"/>
                </a:solidFill>
              </a:rPr>
              <a:t>각 첨부서류를 선택하신 후 파일 저장하기 버튼을 눌러 주시기 바랍니다</a:t>
            </a:r>
            <a:r>
              <a:rPr lang="en-US" altLang="ko-KR" sz="1400" b="1" dirty="0">
                <a:solidFill>
                  <a:srgbClr val="103C68"/>
                </a:solidFill>
              </a:rPr>
              <a:t>.</a:t>
            </a: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r>
              <a:rPr lang="ko-KR" altLang="en-US" sz="1400" b="1" dirty="0">
                <a:solidFill>
                  <a:srgbClr val="103C68"/>
                </a:solidFill>
              </a:rPr>
              <a:t>추가 스캔파일이 있을 경우 </a:t>
            </a:r>
            <a:r>
              <a:rPr lang="en-US" altLang="ko-KR" sz="1400" b="1" dirty="0">
                <a:solidFill>
                  <a:srgbClr val="103C68"/>
                </a:solidFill>
              </a:rPr>
              <a:t>[+</a:t>
            </a:r>
            <a:r>
              <a:rPr lang="ko-KR" altLang="en-US" sz="1400" b="1" dirty="0">
                <a:solidFill>
                  <a:srgbClr val="103C68"/>
                </a:solidFill>
              </a:rPr>
              <a:t>파일추가</a:t>
            </a:r>
            <a:r>
              <a:rPr lang="en-US" altLang="ko-KR" sz="1400" b="1" dirty="0">
                <a:solidFill>
                  <a:srgbClr val="103C68"/>
                </a:solidFill>
              </a:rPr>
              <a:t>]</a:t>
            </a:r>
            <a:r>
              <a:rPr lang="ko-KR" altLang="en-US" sz="1400" b="1" dirty="0">
                <a:solidFill>
                  <a:srgbClr val="103C68"/>
                </a:solidFill>
              </a:rPr>
              <a:t>를 클릭하여 주시기 바랍니다</a:t>
            </a:r>
            <a:r>
              <a:rPr lang="en-US" altLang="ko-KR" sz="1400" b="1" dirty="0">
                <a:solidFill>
                  <a:srgbClr val="103C68"/>
                </a:solidFill>
              </a:rPr>
              <a:t>.</a:t>
            </a: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endParaRPr lang="en-US" altLang="ko-KR" sz="1400" b="1" dirty="0">
              <a:solidFill>
                <a:srgbClr val="103C68"/>
              </a:solidFill>
            </a:endParaRP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endParaRPr lang="en-US" altLang="ko-KR" sz="1400" b="1" dirty="0">
              <a:solidFill>
                <a:srgbClr val="103C68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147" y="1510834"/>
            <a:ext cx="2424295" cy="219377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478444" y="1447800"/>
            <a:ext cx="2757578" cy="225680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7391400" y="5562600"/>
            <a:ext cx="325533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3</a:t>
            </a:r>
            <a:endParaRPr lang="ko-KR" altLang="en-US" sz="1600" b="1" dirty="0"/>
          </a:p>
        </p:txBody>
      </p:sp>
      <p:sp>
        <p:nvSpPr>
          <p:cNvPr id="20" name="타원 19"/>
          <p:cNvSpPr/>
          <p:nvPr/>
        </p:nvSpPr>
        <p:spPr>
          <a:xfrm>
            <a:off x="76200" y="4421637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3</a:t>
            </a:r>
            <a:endParaRPr lang="ko-KR" altLang="en-US" sz="10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890" y="623686"/>
            <a:ext cx="4039419" cy="24288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72200" y="327468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Click!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400800" y="3046088"/>
            <a:ext cx="150231" cy="2276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4400" y="623686"/>
            <a:ext cx="7705024" cy="5738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002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451" y="1046285"/>
            <a:ext cx="5705475" cy="54862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47" y="3657600"/>
            <a:ext cx="2573528" cy="1724461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2574815" y="99665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762000" y="246190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2. </a:t>
            </a:r>
            <a:r>
              <a:rPr lang="ko-KR" altLang="en-US" sz="2000" dirty="0">
                <a:solidFill>
                  <a:schemeClr val="tx1"/>
                </a:solidFill>
              </a:rPr>
              <a:t>사업자 등록신청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84054" y="978845"/>
            <a:ext cx="5712421" cy="1459555"/>
          </a:xfrm>
          <a:prstGeom prst="rect">
            <a:avLst/>
          </a:prstGeom>
          <a:noFill/>
          <a:ln w="38100">
            <a:solidFill>
              <a:srgbClr val="0097D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84947" y="1072662"/>
            <a:ext cx="129394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+mj-lt"/>
              </a:rPr>
              <a:t>중요사항</a:t>
            </a:r>
            <a:r>
              <a:rPr lang="en-US" altLang="ko-KR" sz="2000" b="1" dirty="0">
                <a:latin typeface="+mj-lt"/>
              </a:rPr>
              <a:t>!</a:t>
            </a:r>
            <a:endParaRPr lang="ko-KR" altLang="en-US" sz="2000" b="1" dirty="0">
              <a:latin typeface="+mj-lt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499531" y="3030447"/>
            <a:ext cx="325533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14" name="타원 13"/>
          <p:cNvSpPr/>
          <p:nvPr/>
        </p:nvSpPr>
        <p:spPr>
          <a:xfrm>
            <a:off x="5541867" y="4206280"/>
            <a:ext cx="325533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15" name="타원 14"/>
          <p:cNvSpPr/>
          <p:nvPr/>
        </p:nvSpPr>
        <p:spPr>
          <a:xfrm>
            <a:off x="76200" y="2819408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  <a:endParaRPr lang="ko-KR" altLang="en-US" sz="1000" b="1" dirty="0"/>
          </a:p>
        </p:txBody>
      </p:sp>
      <p:sp>
        <p:nvSpPr>
          <p:cNvPr id="16" name="타원 15"/>
          <p:cNvSpPr/>
          <p:nvPr/>
        </p:nvSpPr>
        <p:spPr>
          <a:xfrm>
            <a:off x="76200" y="3492743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2</a:t>
            </a:r>
            <a:endParaRPr lang="ko-KR" altLang="en-US" sz="1000" b="1" dirty="0"/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304800" y="2819400"/>
            <a:ext cx="2277744" cy="213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20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6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r>
              <a:rPr lang="en-US" altLang="ko-KR" sz="1400" b="1" dirty="0">
                <a:solidFill>
                  <a:srgbClr val="103C68"/>
                </a:solidFill>
              </a:rPr>
              <a:t>“</a:t>
            </a:r>
            <a:r>
              <a:rPr lang="ko-KR" altLang="en-US" sz="1400" b="1" dirty="0">
                <a:solidFill>
                  <a:srgbClr val="103C68"/>
                </a:solidFill>
              </a:rPr>
              <a:t>임시저장</a:t>
            </a:r>
            <a:r>
              <a:rPr lang="en-US" altLang="ko-KR" sz="1400" b="1" dirty="0">
                <a:solidFill>
                  <a:srgbClr val="103C68"/>
                </a:solidFill>
              </a:rPr>
              <a:t>” </a:t>
            </a:r>
            <a:r>
              <a:rPr lang="ko-KR" altLang="en-US" sz="1400" b="1" dirty="0">
                <a:solidFill>
                  <a:srgbClr val="103C68"/>
                </a:solidFill>
              </a:rPr>
              <a:t>후 등록신청서를 인쇄하여 주시기 바랍니다</a:t>
            </a:r>
            <a:r>
              <a:rPr lang="en-US" altLang="ko-KR" sz="1400" b="1" dirty="0">
                <a:solidFill>
                  <a:srgbClr val="103C68"/>
                </a:solidFill>
              </a:rPr>
              <a:t>.</a:t>
            </a: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r>
              <a:rPr lang="ko-KR" altLang="en-US" sz="1400" b="1" dirty="0">
                <a:solidFill>
                  <a:srgbClr val="103C68"/>
                </a:solidFill>
              </a:rPr>
              <a:t>각 첨부서류를 선택하신 후 파일 저장하기 버튼을 눌러 주시기 바랍니다</a:t>
            </a:r>
            <a:r>
              <a:rPr lang="en-US" altLang="ko-KR" sz="1400" b="1" dirty="0">
                <a:solidFill>
                  <a:srgbClr val="103C68"/>
                </a:solidFill>
              </a:rPr>
              <a:t>.</a:t>
            </a: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r>
              <a:rPr lang="ko-KR" altLang="en-US" sz="1400" b="1" dirty="0">
                <a:solidFill>
                  <a:srgbClr val="103C68"/>
                </a:solidFill>
              </a:rPr>
              <a:t>추가 스캔파일이 있을 경우 </a:t>
            </a:r>
            <a:r>
              <a:rPr lang="en-US" altLang="ko-KR" sz="1400" b="1" dirty="0">
                <a:solidFill>
                  <a:srgbClr val="103C68"/>
                </a:solidFill>
              </a:rPr>
              <a:t>[+</a:t>
            </a:r>
            <a:r>
              <a:rPr lang="ko-KR" altLang="en-US" sz="1400" b="1" dirty="0">
                <a:solidFill>
                  <a:srgbClr val="103C68"/>
                </a:solidFill>
              </a:rPr>
              <a:t>파일추가</a:t>
            </a:r>
            <a:r>
              <a:rPr lang="en-US" altLang="ko-KR" sz="1400" b="1" dirty="0">
                <a:solidFill>
                  <a:srgbClr val="103C68"/>
                </a:solidFill>
              </a:rPr>
              <a:t>]</a:t>
            </a:r>
            <a:r>
              <a:rPr lang="ko-KR" altLang="en-US" sz="1400" b="1" dirty="0">
                <a:solidFill>
                  <a:srgbClr val="103C68"/>
                </a:solidFill>
              </a:rPr>
              <a:t>를 클릭하여 주시기 바랍니다</a:t>
            </a:r>
            <a:r>
              <a:rPr lang="en-US" altLang="ko-KR" sz="1400" b="1" dirty="0">
                <a:solidFill>
                  <a:srgbClr val="103C68"/>
                </a:solidFill>
              </a:rPr>
              <a:t>.</a:t>
            </a: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endParaRPr lang="en-US" altLang="ko-KR" sz="1400" b="1" dirty="0">
              <a:solidFill>
                <a:srgbClr val="103C68"/>
              </a:solidFill>
            </a:endParaRP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endParaRPr lang="en-US" altLang="ko-KR" sz="1400" b="1" dirty="0">
              <a:solidFill>
                <a:srgbClr val="103C68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147" y="1510834"/>
            <a:ext cx="2424295" cy="219377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478444" y="1447800"/>
            <a:ext cx="2757578" cy="225680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7391400" y="5562600"/>
            <a:ext cx="325533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3</a:t>
            </a:r>
            <a:endParaRPr lang="ko-KR" altLang="en-US" sz="1600" b="1" dirty="0"/>
          </a:p>
        </p:txBody>
      </p:sp>
      <p:sp>
        <p:nvSpPr>
          <p:cNvPr id="20" name="타원 19"/>
          <p:cNvSpPr/>
          <p:nvPr/>
        </p:nvSpPr>
        <p:spPr>
          <a:xfrm>
            <a:off x="76200" y="4421637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3</a:t>
            </a:r>
            <a:endParaRPr lang="ko-KR" altLang="en-US" sz="1000" b="1" dirty="0"/>
          </a:p>
        </p:txBody>
      </p:sp>
      <p:sp>
        <p:nvSpPr>
          <p:cNvPr id="6" name="직사각형 5"/>
          <p:cNvSpPr/>
          <p:nvPr/>
        </p:nvSpPr>
        <p:spPr>
          <a:xfrm>
            <a:off x="2819400" y="3429000"/>
            <a:ext cx="5410200" cy="533400"/>
          </a:xfrm>
          <a:prstGeom prst="rect">
            <a:avLst/>
          </a:prstGeom>
          <a:noFill/>
          <a:ln w="38100">
            <a:solidFill>
              <a:srgbClr val="020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63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451" y="1046285"/>
            <a:ext cx="5705475" cy="54862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47" y="3657600"/>
            <a:ext cx="2573528" cy="1724461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2574815" y="99665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762000" y="246190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2. </a:t>
            </a:r>
            <a:r>
              <a:rPr lang="ko-KR" altLang="en-US" sz="2000" dirty="0">
                <a:solidFill>
                  <a:schemeClr val="tx1"/>
                </a:solidFill>
              </a:rPr>
              <a:t>사업자 등록신청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84054" y="978845"/>
            <a:ext cx="5712421" cy="1459555"/>
          </a:xfrm>
          <a:prstGeom prst="rect">
            <a:avLst/>
          </a:prstGeom>
          <a:noFill/>
          <a:ln w="38100">
            <a:solidFill>
              <a:srgbClr val="0097D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84947" y="1072662"/>
            <a:ext cx="129394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+mj-lt"/>
              </a:rPr>
              <a:t>중요사항</a:t>
            </a:r>
            <a:r>
              <a:rPr lang="en-US" altLang="ko-KR" sz="2000" b="1" dirty="0">
                <a:latin typeface="+mj-lt"/>
              </a:rPr>
              <a:t>!</a:t>
            </a:r>
            <a:endParaRPr lang="ko-KR" altLang="en-US" sz="2000" b="1" dirty="0">
              <a:latin typeface="+mj-lt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499531" y="3030447"/>
            <a:ext cx="325533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14" name="타원 13"/>
          <p:cNvSpPr/>
          <p:nvPr/>
        </p:nvSpPr>
        <p:spPr>
          <a:xfrm>
            <a:off x="5541867" y="4206280"/>
            <a:ext cx="325533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15" name="타원 14"/>
          <p:cNvSpPr/>
          <p:nvPr/>
        </p:nvSpPr>
        <p:spPr>
          <a:xfrm>
            <a:off x="76200" y="2819408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  <a:endParaRPr lang="ko-KR" altLang="en-US" sz="1000" b="1" dirty="0"/>
          </a:p>
        </p:txBody>
      </p:sp>
      <p:sp>
        <p:nvSpPr>
          <p:cNvPr id="16" name="타원 15"/>
          <p:cNvSpPr/>
          <p:nvPr/>
        </p:nvSpPr>
        <p:spPr>
          <a:xfrm>
            <a:off x="76200" y="3492743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2</a:t>
            </a:r>
            <a:endParaRPr lang="ko-KR" altLang="en-US" sz="1000" b="1" dirty="0"/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304800" y="2819400"/>
            <a:ext cx="2277744" cy="213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20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6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r>
              <a:rPr lang="en-US" altLang="ko-KR" sz="1400" b="1" dirty="0">
                <a:solidFill>
                  <a:srgbClr val="103C68"/>
                </a:solidFill>
              </a:rPr>
              <a:t>“</a:t>
            </a:r>
            <a:r>
              <a:rPr lang="ko-KR" altLang="en-US" sz="1400" b="1" dirty="0">
                <a:solidFill>
                  <a:srgbClr val="103C68"/>
                </a:solidFill>
              </a:rPr>
              <a:t>임시저장</a:t>
            </a:r>
            <a:r>
              <a:rPr lang="en-US" altLang="ko-KR" sz="1400" b="1" dirty="0">
                <a:solidFill>
                  <a:srgbClr val="103C68"/>
                </a:solidFill>
              </a:rPr>
              <a:t>” </a:t>
            </a:r>
            <a:r>
              <a:rPr lang="ko-KR" altLang="en-US" sz="1400" b="1" dirty="0">
                <a:solidFill>
                  <a:srgbClr val="103C68"/>
                </a:solidFill>
              </a:rPr>
              <a:t>후 등록신청서를 인쇄하여 주시기 바랍니다</a:t>
            </a:r>
            <a:r>
              <a:rPr lang="en-US" altLang="ko-KR" sz="1400" b="1" dirty="0">
                <a:solidFill>
                  <a:srgbClr val="103C68"/>
                </a:solidFill>
              </a:rPr>
              <a:t>.</a:t>
            </a: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r>
              <a:rPr lang="ko-KR" altLang="en-US" sz="1400" b="1" dirty="0">
                <a:solidFill>
                  <a:srgbClr val="103C68"/>
                </a:solidFill>
              </a:rPr>
              <a:t>각 첨부서류를 선택하신 후 파일 저장하기 버튼을 눌러 주시기 바랍니다</a:t>
            </a:r>
            <a:r>
              <a:rPr lang="en-US" altLang="ko-KR" sz="1400" b="1" dirty="0">
                <a:solidFill>
                  <a:srgbClr val="103C68"/>
                </a:solidFill>
              </a:rPr>
              <a:t>.</a:t>
            </a: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r>
              <a:rPr lang="ko-KR" altLang="en-US" sz="1400" b="1" dirty="0">
                <a:solidFill>
                  <a:srgbClr val="103C68"/>
                </a:solidFill>
              </a:rPr>
              <a:t>추가 스캔파일이 있을 경우 </a:t>
            </a:r>
            <a:r>
              <a:rPr lang="en-US" altLang="ko-KR" sz="1400" b="1" dirty="0">
                <a:solidFill>
                  <a:srgbClr val="103C68"/>
                </a:solidFill>
              </a:rPr>
              <a:t>[+</a:t>
            </a:r>
            <a:r>
              <a:rPr lang="ko-KR" altLang="en-US" sz="1400" b="1" dirty="0">
                <a:solidFill>
                  <a:srgbClr val="103C68"/>
                </a:solidFill>
              </a:rPr>
              <a:t>파일추가</a:t>
            </a:r>
            <a:r>
              <a:rPr lang="en-US" altLang="ko-KR" sz="1400" b="1" dirty="0">
                <a:solidFill>
                  <a:srgbClr val="103C68"/>
                </a:solidFill>
              </a:rPr>
              <a:t>]</a:t>
            </a:r>
            <a:r>
              <a:rPr lang="ko-KR" altLang="en-US" sz="1400" b="1" dirty="0">
                <a:solidFill>
                  <a:srgbClr val="103C68"/>
                </a:solidFill>
              </a:rPr>
              <a:t>를 클릭하여 주시기 바랍니다</a:t>
            </a:r>
            <a:r>
              <a:rPr lang="en-US" altLang="ko-KR" sz="1400" b="1" dirty="0">
                <a:solidFill>
                  <a:srgbClr val="103C68"/>
                </a:solidFill>
              </a:rPr>
              <a:t>.</a:t>
            </a: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endParaRPr lang="en-US" altLang="ko-KR" sz="1400" b="1" dirty="0">
              <a:solidFill>
                <a:srgbClr val="103C68"/>
              </a:solidFill>
            </a:endParaRP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endParaRPr lang="en-US" altLang="ko-KR" sz="1400" b="1" dirty="0">
              <a:solidFill>
                <a:srgbClr val="103C68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147" y="1510834"/>
            <a:ext cx="2424295" cy="2193772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8478444" y="1447800"/>
            <a:ext cx="2757578" cy="225680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7391400" y="5562600"/>
            <a:ext cx="325533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3</a:t>
            </a:r>
            <a:endParaRPr lang="ko-KR" altLang="en-US" sz="1600" b="1" dirty="0"/>
          </a:p>
        </p:txBody>
      </p:sp>
      <p:sp>
        <p:nvSpPr>
          <p:cNvPr id="20" name="타원 19"/>
          <p:cNvSpPr/>
          <p:nvPr/>
        </p:nvSpPr>
        <p:spPr>
          <a:xfrm>
            <a:off x="76200" y="4421637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3</a:t>
            </a:r>
            <a:endParaRPr lang="ko-KR" altLang="en-US" sz="10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743223"/>
            <a:ext cx="7486650" cy="689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7417777" y="620448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Click!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7646377" y="5975882"/>
            <a:ext cx="150231" cy="2276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990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2574815" y="99665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762000" y="246190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2. </a:t>
            </a:r>
            <a:r>
              <a:rPr lang="ko-KR" altLang="en-US" sz="2000" dirty="0">
                <a:solidFill>
                  <a:schemeClr val="tx1"/>
                </a:solidFill>
              </a:rPr>
              <a:t>사업자 등록신청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903" y="3657600"/>
            <a:ext cx="2573528" cy="172446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903" y="1510834"/>
            <a:ext cx="2424295" cy="2193772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8077200" y="3610594"/>
            <a:ext cx="2757578" cy="18762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838200" y="5633367"/>
            <a:ext cx="8534400" cy="91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20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6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2000"/>
              </a:lnSpc>
              <a:buAutoNum type="arabicPeriod"/>
            </a:pPr>
            <a:r>
              <a:rPr lang="ko-KR" altLang="en-US" sz="1600" b="1" dirty="0">
                <a:solidFill>
                  <a:srgbClr val="103C68"/>
                </a:solidFill>
              </a:rPr>
              <a:t>각각의 첨부 서류를 </a:t>
            </a:r>
            <a:r>
              <a:rPr lang="en-US" altLang="ko-KR" sz="1600" b="1" dirty="0">
                <a:solidFill>
                  <a:srgbClr val="103C68"/>
                </a:solidFill>
              </a:rPr>
              <a:t>.jpg / 2MB </a:t>
            </a:r>
            <a:r>
              <a:rPr lang="ko-KR" altLang="en-US" sz="1600" b="1" dirty="0">
                <a:solidFill>
                  <a:srgbClr val="103C68"/>
                </a:solidFill>
              </a:rPr>
              <a:t>용량으로 업로드 하여 주시기 바랍니다</a:t>
            </a:r>
            <a:r>
              <a:rPr lang="en-US" altLang="ko-KR" sz="1600" b="1" dirty="0">
                <a:solidFill>
                  <a:srgbClr val="103C68"/>
                </a:solidFill>
              </a:rPr>
              <a:t>.</a:t>
            </a:r>
          </a:p>
          <a:p>
            <a:pPr marL="342900" indent="-342900" algn="just">
              <a:lnSpc>
                <a:spcPts val="2000"/>
              </a:lnSpc>
              <a:buAutoNum type="arabicPeriod"/>
            </a:pPr>
            <a:r>
              <a:rPr lang="ko-KR" altLang="en-US" sz="1600" b="1" dirty="0">
                <a:solidFill>
                  <a:srgbClr val="103C68"/>
                </a:solidFill>
              </a:rPr>
              <a:t>모든 내용을 작성 </a:t>
            </a:r>
            <a:r>
              <a:rPr lang="en-US" altLang="ko-KR" sz="1600" b="1" dirty="0">
                <a:solidFill>
                  <a:srgbClr val="103C68"/>
                </a:solidFill>
              </a:rPr>
              <a:t>/ </a:t>
            </a:r>
            <a:r>
              <a:rPr lang="ko-KR" altLang="en-US" sz="1600" b="1" dirty="0">
                <a:solidFill>
                  <a:srgbClr val="103C68"/>
                </a:solidFill>
              </a:rPr>
              <a:t>서류첨부 하였으면 </a:t>
            </a:r>
            <a:r>
              <a:rPr lang="en-US" altLang="ko-KR" sz="1600" b="1" dirty="0">
                <a:solidFill>
                  <a:srgbClr val="103C68"/>
                </a:solidFill>
              </a:rPr>
              <a:t>[</a:t>
            </a:r>
            <a:r>
              <a:rPr lang="ko-KR" altLang="en-US" sz="1600" b="1" dirty="0">
                <a:solidFill>
                  <a:srgbClr val="103C68"/>
                </a:solidFill>
              </a:rPr>
              <a:t>신청서 제출</a:t>
            </a:r>
            <a:r>
              <a:rPr lang="en-US" altLang="ko-KR" sz="1600" b="1" dirty="0">
                <a:solidFill>
                  <a:srgbClr val="103C68"/>
                </a:solidFill>
              </a:rPr>
              <a:t>] </a:t>
            </a:r>
            <a:r>
              <a:rPr lang="ko-KR" altLang="en-US" sz="1600" b="1" dirty="0">
                <a:solidFill>
                  <a:srgbClr val="103C68"/>
                </a:solidFill>
              </a:rPr>
              <a:t>버튼을 눌러 주시기 바랍니다</a:t>
            </a:r>
            <a:r>
              <a:rPr lang="en-US" altLang="ko-KR" sz="1600" b="1" dirty="0">
                <a:solidFill>
                  <a:srgbClr val="103C68"/>
                </a:solidFill>
              </a:rPr>
              <a:t>.</a:t>
            </a: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endParaRPr lang="en-US" altLang="ko-KR" sz="1400" b="1" dirty="0">
              <a:solidFill>
                <a:srgbClr val="103C68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00" y="800274"/>
            <a:ext cx="6475900" cy="478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775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2574815" y="99665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762000" y="246190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2. </a:t>
            </a:r>
            <a:r>
              <a:rPr lang="ko-KR" altLang="en-US" sz="2000" dirty="0">
                <a:solidFill>
                  <a:schemeClr val="tx1"/>
                </a:solidFill>
              </a:rPr>
              <a:t>사업자 등록신청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838200" y="5633367"/>
            <a:ext cx="8534400" cy="91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20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6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2000"/>
              </a:lnSpc>
              <a:buAutoNum type="arabicPeriod"/>
            </a:pPr>
            <a:r>
              <a:rPr lang="ko-KR" altLang="en-US" sz="1600" b="1" dirty="0">
                <a:solidFill>
                  <a:srgbClr val="103C68"/>
                </a:solidFill>
              </a:rPr>
              <a:t>등록신청서가 제출되어 담당자 승인 검토 중입니다</a:t>
            </a:r>
            <a:r>
              <a:rPr lang="en-US" altLang="ko-KR" sz="1600" b="1" dirty="0">
                <a:solidFill>
                  <a:srgbClr val="103C68"/>
                </a:solidFill>
              </a:rPr>
              <a:t>. </a:t>
            </a:r>
            <a:r>
              <a:rPr lang="ko-KR" altLang="en-US" sz="1600" b="1" dirty="0">
                <a:solidFill>
                  <a:srgbClr val="103C68"/>
                </a:solidFill>
              </a:rPr>
              <a:t>필요한 경우 담당자가 서류 보완 요청을 할 수 있으며</a:t>
            </a:r>
            <a:r>
              <a:rPr lang="en-US" altLang="ko-KR" sz="1600" b="1" dirty="0">
                <a:solidFill>
                  <a:srgbClr val="103C68"/>
                </a:solidFill>
              </a:rPr>
              <a:t>, </a:t>
            </a:r>
            <a:r>
              <a:rPr lang="ko-KR" altLang="en-US" sz="1600" b="1" dirty="0">
                <a:solidFill>
                  <a:srgbClr val="103C68"/>
                </a:solidFill>
              </a:rPr>
              <a:t>보완요청이 있을 경우 다시 수정하여 제출 할 수 있습니다</a:t>
            </a:r>
            <a:r>
              <a:rPr lang="en-US" altLang="ko-KR" sz="1600" b="1" dirty="0">
                <a:solidFill>
                  <a:srgbClr val="103C68"/>
                </a:solidFill>
              </a:rPr>
              <a:t>. </a:t>
            </a: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endParaRPr lang="en-US" altLang="ko-KR" sz="1400" b="1" dirty="0">
              <a:solidFill>
                <a:srgbClr val="103C68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9110196" cy="335280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613287" y="2743200"/>
            <a:ext cx="5712421" cy="609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2247900" y="2707704"/>
            <a:ext cx="325533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609600" y="855485"/>
            <a:ext cx="3733800" cy="404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신청서 제출 후 로그인 화면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77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33" y="2189976"/>
            <a:ext cx="5609106" cy="3144024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2619377" y="123111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762000" y="255089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3. </a:t>
            </a:r>
            <a:r>
              <a:rPr lang="ko-KR" altLang="en-US" sz="2000" dirty="0">
                <a:solidFill>
                  <a:schemeClr val="tx1"/>
                </a:solidFill>
              </a:rPr>
              <a:t>회원가입</a:t>
            </a:r>
            <a:r>
              <a:rPr lang="en-US" altLang="ko-KR" sz="2000" dirty="0">
                <a:solidFill>
                  <a:schemeClr val="tx1"/>
                </a:solidFill>
              </a:rPr>
              <a:t>/</a:t>
            </a:r>
            <a:r>
              <a:rPr lang="ko-KR" altLang="en-US" sz="2000" dirty="0">
                <a:solidFill>
                  <a:schemeClr val="tx1"/>
                </a:solidFill>
              </a:rPr>
              <a:t>로그인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담당자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sp>
        <p:nvSpPr>
          <p:cNvPr id="22" name="내용 개체 틀 2"/>
          <p:cNvSpPr>
            <a:spLocks noGrp="1"/>
          </p:cNvSpPr>
          <p:nvPr>
            <p:ph idx="4294967295"/>
          </p:nvPr>
        </p:nvSpPr>
        <p:spPr>
          <a:xfrm>
            <a:off x="849271" y="5550449"/>
            <a:ext cx="2743200" cy="381000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00"/>
              </a:lnSpc>
              <a:buNone/>
            </a:pPr>
            <a:r>
              <a:rPr lang="ko-KR" altLang="en-US" sz="1600" b="1" dirty="0">
                <a:solidFill>
                  <a:srgbClr val="103C68"/>
                </a:solidFill>
              </a:rPr>
              <a:t>사업자로그인 버튼을 클릭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85692"/>
            <a:ext cx="4538937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타원 25"/>
          <p:cNvSpPr/>
          <p:nvPr/>
        </p:nvSpPr>
        <p:spPr>
          <a:xfrm>
            <a:off x="598312" y="5550456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  <a:endParaRPr lang="ko-KR" altLang="en-US" sz="1000" b="1" dirty="0"/>
          </a:p>
        </p:txBody>
      </p:sp>
      <p:sp>
        <p:nvSpPr>
          <p:cNvPr id="28" name="타원 27"/>
          <p:cNvSpPr/>
          <p:nvPr/>
        </p:nvSpPr>
        <p:spPr>
          <a:xfrm>
            <a:off x="7143533" y="5669035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2</a:t>
            </a:r>
            <a:endParaRPr lang="ko-KR" altLang="en-US" sz="1000" b="1" dirty="0"/>
          </a:p>
        </p:txBody>
      </p:sp>
      <p:sp>
        <p:nvSpPr>
          <p:cNvPr id="29" name="타원 28"/>
          <p:cNvSpPr/>
          <p:nvPr/>
        </p:nvSpPr>
        <p:spPr>
          <a:xfrm>
            <a:off x="7128367" y="6050035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3</a:t>
            </a:r>
            <a:endParaRPr lang="ko-KR" altLang="en-US" sz="1000" b="1" dirty="0"/>
          </a:p>
        </p:txBody>
      </p:sp>
      <p:sp>
        <p:nvSpPr>
          <p:cNvPr id="32" name="타원 31"/>
          <p:cNvSpPr/>
          <p:nvPr/>
        </p:nvSpPr>
        <p:spPr>
          <a:xfrm>
            <a:off x="11572840" y="2590800"/>
            <a:ext cx="272017" cy="24879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53" name="직사각형 52"/>
          <p:cNvSpPr/>
          <p:nvPr/>
        </p:nvSpPr>
        <p:spPr>
          <a:xfrm>
            <a:off x="8991600" y="2971800"/>
            <a:ext cx="2819400" cy="381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10972800" y="4616811"/>
            <a:ext cx="277287" cy="24879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3</a:t>
            </a:r>
            <a:endParaRPr lang="ko-KR" altLang="en-US" sz="1600" b="1" dirty="0"/>
          </a:p>
        </p:txBody>
      </p:sp>
      <p:sp>
        <p:nvSpPr>
          <p:cNvPr id="55" name="직사각형 54"/>
          <p:cNvSpPr/>
          <p:nvPr/>
        </p:nvSpPr>
        <p:spPr>
          <a:xfrm>
            <a:off x="9816843" y="4628536"/>
            <a:ext cx="1079758" cy="23706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제목 1"/>
          <p:cNvSpPr txBox="1">
            <a:spLocks/>
          </p:cNvSpPr>
          <p:nvPr/>
        </p:nvSpPr>
        <p:spPr>
          <a:xfrm>
            <a:off x="620671" y="859977"/>
            <a:ext cx="2971800" cy="404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담당자 회원가입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342345" y="1498964"/>
            <a:ext cx="1291647" cy="32126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b="1" u="sng" dirty="0">
                <a:solidFill>
                  <a:srgbClr val="103C68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STEP 1</a:t>
            </a:r>
            <a:endParaRPr lang="ko-KR" altLang="en-US" b="1" u="sng" dirty="0">
              <a:solidFill>
                <a:srgbClr val="103C68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6796919" y="1495646"/>
            <a:ext cx="1291647" cy="32126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b="1" u="sng" dirty="0">
                <a:solidFill>
                  <a:srgbClr val="103C68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STEP 2</a:t>
            </a:r>
            <a:endParaRPr lang="ko-KR" altLang="en-US" b="1" u="sng" dirty="0">
              <a:solidFill>
                <a:srgbClr val="103C68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60" name="내용 개체 틀 2"/>
          <p:cNvSpPr txBox="1">
            <a:spLocks/>
          </p:cNvSpPr>
          <p:nvPr/>
        </p:nvSpPr>
        <p:spPr>
          <a:xfrm>
            <a:off x="7394494" y="5669031"/>
            <a:ext cx="2324100" cy="798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ko-KR" altLang="en-US" sz="1600" b="1" dirty="0">
                <a:solidFill>
                  <a:srgbClr val="103C68"/>
                </a:solidFill>
              </a:rPr>
              <a:t>담당자 </a:t>
            </a:r>
            <a:r>
              <a:rPr lang="en-US" altLang="ko-KR" sz="1600" b="1" dirty="0">
                <a:solidFill>
                  <a:srgbClr val="103C68"/>
                </a:solidFill>
              </a:rPr>
              <a:t>[</a:t>
            </a:r>
            <a:r>
              <a:rPr lang="ko-KR" altLang="en-US" sz="1600" b="1" dirty="0">
                <a:solidFill>
                  <a:srgbClr val="103C68"/>
                </a:solidFill>
              </a:rPr>
              <a:t>탭</a:t>
            </a:r>
            <a:r>
              <a:rPr lang="en-US" altLang="ko-KR" sz="1600" b="1" dirty="0">
                <a:solidFill>
                  <a:srgbClr val="103C68"/>
                </a:solidFill>
              </a:rPr>
              <a:t>] </a:t>
            </a:r>
            <a:r>
              <a:rPr lang="ko-KR" altLang="en-US" sz="1600" b="1" dirty="0">
                <a:solidFill>
                  <a:srgbClr val="103C68"/>
                </a:solidFill>
              </a:rPr>
              <a:t>선택</a:t>
            </a:r>
            <a:endParaRPr lang="en-US" altLang="ko-KR" sz="1600" b="1" dirty="0">
              <a:solidFill>
                <a:srgbClr val="103C68"/>
              </a:solidFill>
            </a:endParaRPr>
          </a:p>
          <a:p>
            <a:pPr marL="0" indent="0" algn="just">
              <a:lnSpc>
                <a:spcPts val="2000"/>
              </a:lnSpc>
              <a:buNone/>
            </a:pPr>
            <a:r>
              <a:rPr lang="ko-KR" altLang="en-US" sz="1600" b="1" dirty="0">
                <a:solidFill>
                  <a:srgbClr val="103C68"/>
                </a:solidFill>
              </a:rPr>
              <a:t>신규 가입 </a:t>
            </a:r>
            <a:r>
              <a:rPr lang="en-US" altLang="ko-KR" sz="1600" b="1" dirty="0">
                <a:solidFill>
                  <a:srgbClr val="103C68"/>
                </a:solidFill>
              </a:rPr>
              <a:t>[</a:t>
            </a:r>
            <a:r>
              <a:rPr lang="ko-KR" altLang="en-US" sz="1600" b="1" dirty="0">
                <a:solidFill>
                  <a:srgbClr val="103C68"/>
                </a:solidFill>
              </a:rPr>
              <a:t>버튼</a:t>
            </a:r>
            <a:r>
              <a:rPr lang="en-US" altLang="ko-KR" sz="1600" b="1" dirty="0">
                <a:solidFill>
                  <a:srgbClr val="103C68"/>
                </a:solidFill>
              </a:rPr>
              <a:t>]</a:t>
            </a:r>
            <a:r>
              <a:rPr lang="ko-KR" altLang="en-US" sz="1600" b="1" dirty="0">
                <a:solidFill>
                  <a:srgbClr val="103C68"/>
                </a:solidFill>
              </a:rPr>
              <a:t>클릭</a:t>
            </a:r>
            <a:endParaRPr lang="en-US" altLang="ko-KR" sz="1600" b="1" dirty="0">
              <a:solidFill>
                <a:srgbClr val="103C68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29000" y="2180735"/>
            <a:ext cx="1361496" cy="1384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900" dirty="0"/>
              <a:t>일반로그인</a:t>
            </a:r>
            <a:r>
              <a:rPr lang="en-US" altLang="ko-KR" sz="900" dirty="0"/>
              <a:t>/</a:t>
            </a:r>
            <a:r>
              <a:rPr lang="ko-KR" altLang="en-US" sz="900" dirty="0"/>
              <a:t>사업자로그인 </a:t>
            </a:r>
          </a:p>
        </p:txBody>
      </p:sp>
      <p:sp>
        <p:nvSpPr>
          <p:cNvPr id="63" name="타원 62"/>
          <p:cNvSpPr/>
          <p:nvPr/>
        </p:nvSpPr>
        <p:spPr>
          <a:xfrm>
            <a:off x="3655764" y="1756554"/>
            <a:ext cx="316741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61" name="직사각형 60"/>
          <p:cNvSpPr/>
          <p:nvPr/>
        </p:nvSpPr>
        <p:spPr>
          <a:xfrm>
            <a:off x="4041898" y="2109895"/>
            <a:ext cx="725639" cy="2924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오른쪽 화살표 63"/>
          <p:cNvSpPr/>
          <p:nvPr/>
        </p:nvSpPr>
        <p:spPr>
          <a:xfrm>
            <a:off x="5600119" y="3449006"/>
            <a:ext cx="495881" cy="568429"/>
          </a:xfrm>
          <a:prstGeom prst="rightArrow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52" y="887864"/>
            <a:ext cx="662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* </a:t>
            </a:r>
            <a:r>
              <a:rPr lang="ko-KR" altLang="en-US" b="1" dirty="0" err="1">
                <a:solidFill>
                  <a:srgbClr val="FF0000"/>
                </a:solidFill>
              </a:rPr>
              <a:t>그린리모델링</a:t>
            </a:r>
            <a:r>
              <a:rPr lang="ko-KR" altLang="en-US" b="1" dirty="0">
                <a:solidFill>
                  <a:srgbClr val="FF0000"/>
                </a:solidFill>
              </a:rPr>
              <a:t> 사업자로 승인된 경우에만 담당자 등록이 가능</a:t>
            </a:r>
          </a:p>
        </p:txBody>
      </p:sp>
    </p:spTree>
    <p:extLst>
      <p:ext uri="{BB962C8B-B14F-4D97-AF65-F5344CB8AC3E}">
        <p14:creationId xmlns:p14="http://schemas.microsoft.com/office/powerpoint/2010/main" val="48358677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925045" y="6149221"/>
            <a:ext cx="3651871" cy="289883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00"/>
              </a:lnSpc>
              <a:buNone/>
            </a:pPr>
            <a:r>
              <a:rPr lang="ko-KR" altLang="en-US" sz="1400" b="1" dirty="0">
                <a:solidFill>
                  <a:srgbClr val="103C68"/>
                </a:solidFill>
              </a:rPr>
              <a:t>개인정보 보호 수집 및 약관 동의 후 가입</a:t>
            </a:r>
            <a:endParaRPr lang="en-US" altLang="ko-KR" sz="1400" b="1" dirty="0">
              <a:solidFill>
                <a:srgbClr val="103C68"/>
              </a:solidFill>
            </a:endParaRPr>
          </a:p>
        </p:txBody>
      </p:sp>
      <p:cxnSp>
        <p:nvCxnSpPr>
          <p:cNvPr id="12" name="Line"/>
          <p:cNvCxnSpPr/>
          <p:nvPr/>
        </p:nvCxnSpPr>
        <p:spPr>
          <a:xfrm>
            <a:off x="276880" y="1667500"/>
            <a:ext cx="4463421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1420644"/>
            <a:ext cx="1132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신규가입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08449" y="3763900"/>
            <a:ext cx="4200272" cy="19976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05007" y="4364318"/>
            <a:ext cx="4007156" cy="92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약관</a:t>
            </a:r>
          </a:p>
        </p:txBody>
      </p:sp>
      <p:sp>
        <p:nvSpPr>
          <p:cNvPr id="16" name="오각형 15"/>
          <p:cNvSpPr/>
          <p:nvPr/>
        </p:nvSpPr>
        <p:spPr>
          <a:xfrm>
            <a:off x="408449" y="1763621"/>
            <a:ext cx="1000704" cy="35223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</a:rPr>
              <a:t>약관동의</a:t>
            </a:r>
          </a:p>
        </p:txBody>
      </p:sp>
      <p:sp>
        <p:nvSpPr>
          <p:cNvPr id="17" name="오각형 16"/>
          <p:cNvSpPr/>
          <p:nvPr/>
        </p:nvSpPr>
        <p:spPr>
          <a:xfrm>
            <a:off x="1474972" y="1763623"/>
            <a:ext cx="1000704" cy="35223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본인인증</a:t>
            </a:r>
          </a:p>
        </p:txBody>
      </p:sp>
      <p:sp>
        <p:nvSpPr>
          <p:cNvPr id="18" name="오각형 17"/>
          <p:cNvSpPr/>
          <p:nvPr/>
        </p:nvSpPr>
        <p:spPr>
          <a:xfrm>
            <a:off x="3608019" y="1781370"/>
            <a:ext cx="1000704" cy="35223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가입완료</a:t>
            </a:r>
          </a:p>
        </p:txBody>
      </p:sp>
      <p:sp>
        <p:nvSpPr>
          <p:cNvPr id="19" name="오각형 18"/>
          <p:cNvSpPr/>
          <p:nvPr/>
        </p:nvSpPr>
        <p:spPr>
          <a:xfrm>
            <a:off x="2541495" y="1763623"/>
            <a:ext cx="1000704" cy="35223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정보입력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17118" y="3833271"/>
            <a:ext cx="20487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/>
              <a:t>약관 및 개인정보 수집 및 활용동의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3467" y="4164173"/>
            <a:ext cx="24622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[</a:t>
            </a:r>
            <a:r>
              <a:rPr lang="ko-KR" altLang="en-US" sz="900" dirty="0"/>
              <a:t>필수</a:t>
            </a:r>
            <a:r>
              <a:rPr lang="en-US" altLang="ko-KR" sz="900" dirty="0"/>
              <a:t>] </a:t>
            </a:r>
            <a:r>
              <a:rPr lang="ko-KR" altLang="en-US" sz="900" dirty="0"/>
              <a:t>개인정보 수집 및 이용에 대한 안내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2759098" y="5514908"/>
            <a:ext cx="836107" cy="246221"/>
            <a:chOff x="4766856" y="5877272"/>
            <a:chExt cx="885264" cy="265761"/>
          </a:xfrm>
        </p:grpSpPr>
        <p:sp>
          <p:nvSpPr>
            <p:cNvPr id="23" name="타원 22"/>
            <p:cNvSpPr/>
            <p:nvPr/>
          </p:nvSpPr>
          <p:spPr>
            <a:xfrm flipH="1">
              <a:off x="4766856" y="5930244"/>
              <a:ext cx="144016" cy="14401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60033" y="5877272"/>
              <a:ext cx="792087" cy="26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/>
                <a:t>동의함</a:t>
              </a: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3457227" y="5513161"/>
            <a:ext cx="1159403" cy="246221"/>
            <a:chOff x="4766856" y="5877272"/>
            <a:chExt cx="1213910" cy="265762"/>
          </a:xfrm>
        </p:grpSpPr>
        <p:sp>
          <p:nvSpPr>
            <p:cNvPr id="26" name="타원 25"/>
            <p:cNvSpPr/>
            <p:nvPr/>
          </p:nvSpPr>
          <p:spPr>
            <a:xfrm flipH="1">
              <a:off x="4766856" y="5930244"/>
              <a:ext cx="144016" cy="14401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60032" y="5877272"/>
              <a:ext cx="1120734" cy="265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/>
                <a:t>동의하지 않음</a:t>
              </a:r>
            </a:p>
          </p:txBody>
        </p:sp>
      </p:grpSp>
      <p:sp>
        <p:nvSpPr>
          <p:cNvPr id="29" name="직사각형 28"/>
          <p:cNvSpPr/>
          <p:nvPr/>
        </p:nvSpPr>
        <p:spPr>
          <a:xfrm>
            <a:off x="3869529" y="5774671"/>
            <a:ext cx="707391" cy="2870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가입하기</a:t>
            </a:r>
          </a:p>
        </p:txBody>
      </p:sp>
      <p:sp>
        <p:nvSpPr>
          <p:cNvPr id="8" name="타원 7"/>
          <p:cNvSpPr/>
          <p:nvPr/>
        </p:nvSpPr>
        <p:spPr>
          <a:xfrm>
            <a:off x="2847817" y="5257802"/>
            <a:ext cx="292280" cy="2485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7" name="직사각형 6"/>
          <p:cNvSpPr/>
          <p:nvPr/>
        </p:nvSpPr>
        <p:spPr>
          <a:xfrm>
            <a:off x="2722333" y="5520870"/>
            <a:ext cx="677652" cy="2406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04923" y="6202123"/>
            <a:ext cx="189760" cy="1840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  <a:endParaRPr lang="ko-KR" altLang="en-US" sz="1000" b="1" dirty="0"/>
          </a:p>
        </p:txBody>
      </p:sp>
      <p:sp>
        <p:nvSpPr>
          <p:cNvPr id="30" name="직사각형 29"/>
          <p:cNvSpPr/>
          <p:nvPr/>
        </p:nvSpPr>
        <p:spPr>
          <a:xfrm>
            <a:off x="346815" y="2247469"/>
            <a:ext cx="4230099" cy="141587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bIns="0" rtlCol="0" anchor="ctr"/>
          <a:lstStyle/>
          <a:p>
            <a:pPr>
              <a:lnSpc>
                <a:spcPts val="1200"/>
              </a:lnSpc>
            </a:pPr>
            <a:r>
              <a:rPr lang="ko-KR" altLang="en-US" sz="800" dirty="0">
                <a:solidFill>
                  <a:schemeClr val="accent6"/>
                </a:solidFill>
              </a:rPr>
              <a:t>사업자관리시스템은 </a:t>
            </a:r>
            <a:r>
              <a:rPr lang="ko-KR" altLang="en-US" sz="800" dirty="0" err="1">
                <a:solidFill>
                  <a:schemeClr val="accent6"/>
                </a:solidFill>
              </a:rPr>
              <a:t>그린리모델링</a:t>
            </a:r>
            <a:r>
              <a:rPr lang="ko-KR" altLang="en-US" sz="800" dirty="0">
                <a:solidFill>
                  <a:schemeClr val="accent6"/>
                </a:solidFill>
              </a:rPr>
              <a:t> 사업자를 위한 시스템입니다</a:t>
            </a:r>
            <a:r>
              <a:rPr lang="en-US" altLang="ko-KR" sz="800" dirty="0">
                <a:solidFill>
                  <a:schemeClr val="accent6"/>
                </a:solidFill>
              </a:rPr>
              <a:t>. </a:t>
            </a:r>
          </a:p>
          <a:p>
            <a:pPr>
              <a:lnSpc>
                <a:spcPts val="1200"/>
              </a:lnSpc>
            </a:pPr>
            <a:r>
              <a:rPr lang="ko-KR" altLang="en-US" sz="800" dirty="0" err="1">
                <a:solidFill>
                  <a:schemeClr val="accent6"/>
                </a:solidFill>
              </a:rPr>
              <a:t>그린리모델링</a:t>
            </a:r>
            <a:r>
              <a:rPr lang="ko-KR" altLang="en-US" sz="800" dirty="0">
                <a:solidFill>
                  <a:schemeClr val="accent6"/>
                </a:solidFill>
              </a:rPr>
              <a:t> 사업자 등록을 신청하기 원하는 기업은 사업자 회원가입 후 </a:t>
            </a:r>
            <a:r>
              <a:rPr lang="ko-KR" altLang="en-US" sz="800" dirty="0" err="1">
                <a:solidFill>
                  <a:schemeClr val="accent6"/>
                </a:solidFill>
              </a:rPr>
              <a:t>그린리모델링</a:t>
            </a:r>
            <a:r>
              <a:rPr lang="ko-KR" altLang="en-US" sz="800" dirty="0">
                <a:solidFill>
                  <a:schemeClr val="accent6"/>
                </a:solidFill>
              </a:rPr>
              <a:t> 등록 신청서를 작성해 주시기 바랍니다</a:t>
            </a:r>
            <a:r>
              <a:rPr lang="en-US" altLang="ko-KR" sz="800" dirty="0">
                <a:solidFill>
                  <a:schemeClr val="accent6"/>
                </a:solidFill>
              </a:rPr>
              <a:t>.</a:t>
            </a:r>
          </a:p>
          <a:p>
            <a:pPr>
              <a:lnSpc>
                <a:spcPts val="1200"/>
              </a:lnSpc>
            </a:pPr>
            <a:r>
              <a:rPr lang="ko-KR" altLang="en-US" sz="800" dirty="0">
                <a:solidFill>
                  <a:schemeClr val="accent6"/>
                </a:solidFill>
              </a:rPr>
              <a:t>승인된 </a:t>
            </a:r>
            <a:r>
              <a:rPr lang="ko-KR" altLang="en-US" sz="800" dirty="0" err="1">
                <a:solidFill>
                  <a:schemeClr val="accent6"/>
                </a:solidFill>
              </a:rPr>
              <a:t>그린리모델링</a:t>
            </a:r>
            <a:r>
              <a:rPr lang="ko-KR" altLang="en-US" sz="800" dirty="0">
                <a:solidFill>
                  <a:schemeClr val="accent6"/>
                </a:solidFill>
              </a:rPr>
              <a:t> 사업자의 담당자는 가입 후 기업 및 관리자 승인 후 해당 기업과 동일한 기능으로 사업자관리시스템을 사용하실 수 있습니다</a:t>
            </a:r>
            <a:r>
              <a:rPr lang="en-US" altLang="ko-KR" sz="800" dirty="0">
                <a:solidFill>
                  <a:schemeClr val="accent6"/>
                </a:solidFill>
              </a:rPr>
              <a:t>.</a:t>
            </a:r>
          </a:p>
          <a:p>
            <a:pPr>
              <a:lnSpc>
                <a:spcPts val="1200"/>
              </a:lnSpc>
            </a:pPr>
            <a:r>
              <a:rPr lang="ko-KR" altLang="en-US" sz="800" dirty="0" err="1">
                <a:solidFill>
                  <a:schemeClr val="accent6"/>
                </a:solidFill>
              </a:rPr>
              <a:t>그린리모델링</a:t>
            </a:r>
            <a:r>
              <a:rPr lang="ko-KR" altLang="en-US" sz="800" dirty="0">
                <a:solidFill>
                  <a:schemeClr val="accent6"/>
                </a:solidFill>
              </a:rPr>
              <a:t> 사업자와 담당자 회원가입 및 로그인시 사업자 및 본인확인을 위해 범용인증서 인증을 하셔야 합니다</a:t>
            </a:r>
            <a:r>
              <a:rPr lang="en-US" altLang="ko-KR" sz="800" dirty="0">
                <a:solidFill>
                  <a:schemeClr val="accent6"/>
                </a:solidFill>
              </a:rPr>
              <a:t>.</a:t>
            </a:r>
          </a:p>
          <a:p>
            <a:pPr>
              <a:lnSpc>
                <a:spcPts val="1200"/>
              </a:lnSpc>
            </a:pPr>
            <a:r>
              <a:rPr lang="ko-KR" altLang="en-US" sz="800" dirty="0">
                <a:solidFill>
                  <a:schemeClr val="accent6"/>
                </a:solidFill>
              </a:rPr>
              <a:t>사업자 및 개인 범용인증서 발급기관은 안내페이지에서 확인하시기 바랍니다</a:t>
            </a:r>
            <a:r>
              <a:rPr lang="en-US" altLang="ko-KR" sz="800" dirty="0">
                <a:solidFill>
                  <a:schemeClr val="accent6"/>
                </a:solidFill>
              </a:rPr>
              <a:t>. </a:t>
            </a:r>
          </a:p>
          <a:p>
            <a:pPr>
              <a:lnSpc>
                <a:spcPts val="1200"/>
              </a:lnSpc>
            </a:pPr>
            <a:r>
              <a:rPr lang="ko-KR" altLang="en-US" sz="800" dirty="0">
                <a:solidFill>
                  <a:schemeClr val="accent6"/>
                </a:solidFill>
              </a:rPr>
              <a:t>대행기관인 모든 은행 공인인증센터에서도 범용인증서 발급이 가능합니다</a:t>
            </a:r>
            <a:r>
              <a:rPr lang="en-US" altLang="ko-KR" sz="800" dirty="0">
                <a:solidFill>
                  <a:schemeClr val="accent6"/>
                </a:solidFill>
              </a:rPr>
              <a:t>.</a:t>
            </a:r>
            <a:endParaRPr lang="ko-KR" altLang="en-US" sz="800" dirty="0">
              <a:solidFill>
                <a:schemeClr val="accent6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281386" y="3170367"/>
            <a:ext cx="1218713" cy="1785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bg1"/>
                </a:solidFill>
              </a:rPr>
              <a:t>안내페이지 </a:t>
            </a:r>
            <a:r>
              <a:rPr lang="ko-KR" altLang="en-US" sz="800" dirty="0" err="1">
                <a:solidFill>
                  <a:schemeClr val="bg1"/>
                </a:solidFill>
              </a:rPr>
              <a:t>바로가기</a:t>
            </a:r>
            <a:endParaRPr lang="en-US" altLang="ko-KR" sz="800" dirty="0">
              <a:solidFill>
                <a:schemeClr val="bg1"/>
              </a:solidFill>
            </a:endParaRPr>
          </a:p>
        </p:txBody>
      </p:sp>
      <p:cxnSp>
        <p:nvCxnSpPr>
          <p:cNvPr id="35" name="Line"/>
          <p:cNvCxnSpPr/>
          <p:nvPr/>
        </p:nvCxnSpPr>
        <p:spPr>
          <a:xfrm>
            <a:off x="6759417" y="1650860"/>
            <a:ext cx="497538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05600" y="1422494"/>
            <a:ext cx="1262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신규가입</a:t>
            </a:r>
          </a:p>
        </p:txBody>
      </p:sp>
      <p:sp>
        <p:nvSpPr>
          <p:cNvPr id="38" name="오각형 37"/>
          <p:cNvSpPr/>
          <p:nvPr/>
        </p:nvSpPr>
        <p:spPr>
          <a:xfrm>
            <a:off x="6906078" y="1732651"/>
            <a:ext cx="1115487" cy="33540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약관동의</a:t>
            </a:r>
          </a:p>
        </p:txBody>
      </p:sp>
      <p:sp>
        <p:nvSpPr>
          <p:cNvPr id="39" name="오각형 38"/>
          <p:cNvSpPr/>
          <p:nvPr/>
        </p:nvSpPr>
        <p:spPr>
          <a:xfrm>
            <a:off x="8094933" y="1719904"/>
            <a:ext cx="1115487" cy="335409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</a:rPr>
              <a:t>본인인증</a:t>
            </a:r>
          </a:p>
        </p:txBody>
      </p:sp>
      <p:sp>
        <p:nvSpPr>
          <p:cNvPr id="40" name="오각형 39"/>
          <p:cNvSpPr/>
          <p:nvPr/>
        </p:nvSpPr>
        <p:spPr>
          <a:xfrm>
            <a:off x="10472644" y="1732651"/>
            <a:ext cx="1115487" cy="33540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가입완료</a:t>
            </a:r>
          </a:p>
        </p:txBody>
      </p:sp>
      <p:sp>
        <p:nvSpPr>
          <p:cNvPr id="41" name="오각형 40"/>
          <p:cNvSpPr/>
          <p:nvPr/>
        </p:nvSpPr>
        <p:spPr>
          <a:xfrm>
            <a:off x="9283788" y="1719904"/>
            <a:ext cx="1115487" cy="33540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정보입력</a:t>
            </a:r>
          </a:p>
        </p:txBody>
      </p:sp>
      <p:sp>
        <p:nvSpPr>
          <p:cNvPr id="63" name="타원 62"/>
          <p:cNvSpPr/>
          <p:nvPr/>
        </p:nvSpPr>
        <p:spPr>
          <a:xfrm>
            <a:off x="7011139" y="5915505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2</a:t>
            </a:r>
            <a:endParaRPr lang="ko-KR" altLang="en-US" sz="1000" b="1" dirty="0"/>
          </a:p>
        </p:txBody>
      </p:sp>
      <p:sp>
        <p:nvSpPr>
          <p:cNvPr id="64" name="내용 개체 틀 2"/>
          <p:cNvSpPr txBox="1">
            <a:spLocks/>
          </p:cNvSpPr>
          <p:nvPr/>
        </p:nvSpPr>
        <p:spPr>
          <a:xfrm>
            <a:off x="7332664" y="5867400"/>
            <a:ext cx="4097331" cy="3277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ko-KR" altLang="en-US" sz="1400" b="1" dirty="0">
                <a:solidFill>
                  <a:srgbClr val="103C68"/>
                </a:solidFill>
              </a:rPr>
              <a:t>담당자 개인 공인증서로 </a:t>
            </a:r>
            <a:r>
              <a:rPr lang="en-US" altLang="ko-KR" sz="1400" b="1" dirty="0">
                <a:solidFill>
                  <a:srgbClr val="103C68"/>
                </a:solidFill>
              </a:rPr>
              <a:t>[</a:t>
            </a:r>
            <a:r>
              <a:rPr lang="ko-KR" altLang="en-US" sz="1400" b="1" dirty="0">
                <a:solidFill>
                  <a:srgbClr val="103C68"/>
                </a:solidFill>
              </a:rPr>
              <a:t>본인 인증</a:t>
            </a:r>
            <a:r>
              <a:rPr lang="en-US" altLang="ko-KR" sz="1400" b="1" dirty="0">
                <a:solidFill>
                  <a:srgbClr val="103C68"/>
                </a:solidFill>
              </a:rPr>
              <a:t>] </a:t>
            </a:r>
            <a:r>
              <a:rPr lang="ko-KR" altLang="en-US" sz="1400" b="1" dirty="0">
                <a:solidFill>
                  <a:srgbClr val="103C68"/>
                </a:solidFill>
              </a:rPr>
              <a:t>절차 진행</a:t>
            </a:r>
            <a:endParaRPr lang="en-US" altLang="ko-KR" sz="1400" b="1" dirty="0">
              <a:solidFill>
                <a:srgbClr val="103C68"/>
              </a:solidFill>
            </a:endParaRPr>
          </a:p>
        </p:txBody>
      </p:sp>
      <p:sp>
        <p:nvSpPr>
          <p:cNvPr id="67" name="내용 개체 틀 2"/>
          <p:cNvSpPr txBox="1">
            <a:spLocks/>
          </p:cNvSpPr>
          <p:nvPr/>
        </p:nvSpPr>
        <p:spPr>
          <a:xfrm>
            <a:off x="353030" y="1126535"/>
            <a:ext cx="1291647" cy="32126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b="1" u="sng" dirty="0">
                <a:solidFill>
                  <a:srgbClr val="103C68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STEP 3</a:t>
            </a:r>
            <a:endParaRPr lang="ko-KR" altLang="en-US" b="1" u="sng" dirty="0">
              <a:solidFill>
                <a:srgbClr val="103C68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6979909" y="1123218"/>
            <a:ext cx="1291647" cy="32126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b="1" u="sng" dirty="0">
                <a:solidFill>
                  <a:srgbClr val="103C68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STEP 4</a:t>
            </a:r>
            <a:endParaRPr lang="ko-KR" altLang="en-US" b="1" u="sng" dirty="0">
              <a:solidFill>
                <a:srgbClr val="103C68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6906082" y="2320343"/>
            <a:ext cx="4828717" cy="1512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xtBox 68"/>
          <p:cNvSpPr txBox="1"/>
          <p:nvPr/>
        </p:nvSpPr>
        <p:spPr>
          <a:xfrm>
            <a:off x="8617123" y="2358965"/>
            <a:ext cx="1722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/>
              <a:t>공인</a:t>
            </a:r>
            <a:r>
              <a:rPr lang="en-US" altLang="ko-KR" sz="900" b="1" dirty="0"/>
              <a:t> </a:t>
            </a:r>
            <a:r>
              <a:rPr lang="ko-KR" altLang="en-US" sz="900" b="1" dirty="0"/>
              <a:t>인증서 인증</a:t>
            </a:r>
          </a:p>
        </p:txBody>
      </p:sp>
      <p:sp>
        <p:nvSpPr>
          <p:cNvPr id="70" name="직사각형 69"/>
          <p:cNvSpPr/>
          <p:nvPr/>
        </p:nvSpPr>
        <p:spPr>
          <a:xfrm>
            <a:off x="9328799" y="4059134"/>
            <a:ext cx="2143389" cy="356971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</a:rPr>
              <a:t>개인 범용 공인인증서 인증</a:t>
            </a:r>
          </a:p>
        </p:txBody>
      </p:sp>
      <p:sp>
        <p:nvSpPr>
          <p:cNvPr id="72" name="직사각형 71"/>
          <p:cNvSpPr/>
          <p:nvPr/>
        </p:nvSpPr>
        <p:spPr>
          <a:xfrm>
            <a:off x="7011340" y="2605913"/>
            <a:ext cx="4547132" cy="109805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</a:rPr>
              <a:t>본인확인을 위해 개인범용인증서로 인증을 하셔야 합니다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</a:rPr>
              <a:t>개인범용인증서 발급기관은 안내페이지에서 확인하시기 바랍니다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</a:rPr>
              <a:t>대행기관인 모든 은행 공인인증센터에서도 범용인증서 발급이 가능합니다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  <a:endParaRPr lang="ko-KR" altLang="en-US" sz="1000" dirty="0">
              <a:solidFill>
                <a:schemeClr val="tx1"/>
              </a:solidFill>
            </a:endParaRPr>
          </a:p>
          <a:p>
            <a:pPr algn="ctr"/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10097719" y="3451467"/>
            <a:ext cx="1332281" cy="1643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bg1"/>
                </a:solidFill>
              </a:rPr>
              <a:t>안내페이지 </a:t>
            </a:r>
            <a:r>
              <a:rPr lang="ko-KR" altLang="en-US" sz="800" dirty="0" err="1">
                <a:solidFill>
                  <a:schemeClr val="bg1"/>
                </a:solidFill>
              </a:rPr>
              <a:t>바로가기</a:t>
            </a:r>
            <a:endParaRPr lang="en-US" altLang="ko-KR" sz="800" dirty="0">
              <a:solidFill>
                <a:schemeClr val="bg1"/>
              </a:solidFill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8867048" y="3915613"/>
            <a:ext cx="268375" cy="2870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75" name="직사각형 74"/>
          <p:cNvSpPr/>
          <p:nvPr/>
        </p:nvSpPr>
        <p:spPr>
          <a:xfrm>
            <a:off x="9210420" y="3966805"/>
            <a:ext cx="2490367" cy="54489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35" y="3358616"/>
            <a:ext cx="1744507" cy="1997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3" name="직사각형 52"/>
          <p:cNvSpPr/>
          <p:nvPr/>
        </p:nvSpPr>
        <p:spPr>
          <a:xfrm>
            <a:off x="2619377" y="123111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46" name="제목 1"/>
          <p:cNvSpPr txBox="1">
            <a:spLocks/>
          </p:cNvSpPr>
          <p:nvPr/>
        </p:nvSpPr>
        <p:spPr>
          <a:xfrm>
            <a:off x="761999" y="255089"/>
            <a:ext cx="3352801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3. </a:t>
            </a:r>
            <a:r>
              <a:rPr lang="ko-KR" altLang="en-US" sz="2000" dirty="0">
                <a:solidFill>
                  <a:schemeClr val="tx1"/>
                </a:solidFill>
              </a:rPr>
              <a:t>회원가입</a:t>
            </a:r>
            <a:r>
              <a:rPr lang="en-US" altLang="ko-KR" sz="2000" dirty="0">
                <a:solidFill>
                  <a:schemeClr val="tx1"/>
                </a:solidFill>
              </a:rPr>
              <a:t>/</a:t>
            </a:r>
            <a:r>
              <a:rPr lang="ko-KR" altLang="en-US" sz="2000" dirty="0">
                <a:solidFill>
                  <a:schemeClr val="tx1"/>
                </a:solidFill>
              </a:rPr>
              <a:t>로그인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담당자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sp>
        <p:nvSpPr>
          <p:cNvPr id="47" name="오른쪽 화살표 46"/>
          <p:cNvSpPr/>
          <p:nvPr/>
        </p:nvSpPr>
        <p:spPr>
          <a:xfrm>
            <a:off x="5447719" y="3449006"/>
            <a:ext cx="495881" cy="568429"/>
          </a:xfrm>
          <a:prstGeom prst="rightArrow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432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2619377" y="123111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66" name="내용 개체 틀 2"/>
          <p:cNvSpPr txBox="1">
            <a:spLocks/>
          </p:cNvSpPr>
          <p:nvPr/>
        </p:nvSpPr>
        <p:spPr>
          <a:xfrm>
            <a:off x="381000" y="1010071"/>
            <a:ext cx="1291647" cy="32126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b="1" u="sng" dirty="0">
                <a:solidFill>
                  <a:srgbClr val="103C68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STEP 5</a:t>
            </a:r>
            <a:endParaRPr lang="ko-KR" altLang="en-US" b="1" u="sng" dirty="0">
              <a:solidFill>
                <a:srgbClr val="103C68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67" name="제목 1"/>
          <p:cNvSpPr txBox="1">
            <a:spLocks/>
          </p:cNvSpPr>
          <p:nvPr/>
        </p:nvSpPr>
        <p:spPr>
          <a:xfrm>
            <a:off x="762000" y="255089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3. </a:t>
            </a:r>
            <a:r>
              <a:rPr lang="ko-KR" altLang="en-US" sz="2000" dirty="0">
                <a:solidFill>
                  <a:schemeClr val="tx1"/>
                </a:solidFill>
              </a:rPr>
              <a:t>회원가입</a:t>
            </a:r>
            <a:r>
              <a:rPr lang="en-US" altLang="ko-KR" sz="2000" dirty="0">
                <a:solidFill>
                  <a:schemeClr val="tx1"/>
                </a:solidFill>
              </a:rPr>
              <a:t>/</a:t>
            </a:r>
            <a:r>
              <a:rPr lang="ko-KR" altLang="en-US" sz="2000" dirty="0">
                <a:solidFill>
                  <a:schemeClr val="tx1"/>
                </a:solidFill>
              </a:rPr>
              <a:t>로그인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담당자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48400" y="1546720"/>
            <a:ext cx="168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chemeClr val="accent6"/>
                </a:solidFill>
              </a:rPr>
              <a:t>신규가입</a:t>
            </a:r>
          </a:p>
        </p:txBody>
      </p:sp>
      <p:sp>
        <p:nvSpPr>
          <p:cNvPr id="69" name="오각형 68"/>
          <p:cNvSpPr/>
          <p:nvPr/>
        </p:nvSpPr>
        <p:spPr>
          <a:xfrm>
            <a:off x="6516657" y="1906759"/>
            <a:ext cx="1207995" cy="48765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약관동의</a:t>
            </a:r>
          </a:p>
        </p:txBody>
      </p:sp>
      <p:sp>
        <p:nvSpPr>
          <p:cNvPr id="70" name="오각형 69"/>
          <p:cNvSpPr/>
          <p:nvPr/>
        </p:nvSpPr>
        <p:spPr>
          <a:xfrm>
            <a:off x="7696200" y="1887604"/>
            <a:ext cx="1207995" cy="48765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사업자인증</a:t>
            </a:r>
          </a:p>
        </p:txBody>
      </p:sp>
      <p:sp>
        <p:nvSpPr>
          <p:cNvPr id="71" name="오각형 70"/>
          <p:cNvSpPr/>
          <p:nvPr/>
        </p:nvSpPr>
        <p:spPr>
          <a:xfrm>
            <a:off x="10134600" y="1906759"/>
            <a:ext cx="1207995" cy="487656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</a:rPr>
              <a:t>가입완료</a:t>
            </a:r>
          </a:p>
        </p:txBody>
      </p:sp>
      <p:sp>
        <p:nvSpPr>
          <p:cNvPr id="72" name="오각형 71"/>
          <p:cNvSpPr/>
          <p:nvPr/>
        </p:nvSpPr>
        <p:spPr>
          <a:xfrm>
            <a:off x="8915400" y="1887604"/>
            <a:ext cx="1207995" cy="48765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정보입력</a:t>
            </a:r>
          </a:p>
        </p:txBody>
      </p:sp>
      <p:sp>
        <p:nvSpPr>
          <p:cNvPr id="73" name="직사각형 72"/>
          <p:cNvSpPr/>
          <p:nvPr/>
        </p:nvSpPr>
        <p:spPr>
          <a:xfrm>
            <a:off x="6516650" y="2554831"/>
            <a:ext cx="5446750" cy="2195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accent6"/>
                </a:solidFill>
              </a:rPr>
              <a:t>그린리모델링</a:t>
            </a:r>
            <a:r>
              <a:rPr lang="ko-KR" altLang="en-US" dirty="0">
                <a:solidFill>
                  <a:schemeClr val="accent6"/>
                </a:solidFill>
              </a:rPr>
              <a:t> 사업자 담당자로 회원가입 되었습니다</a:t>
            </a:r>
            <a:r>
              <a:rPr lang="en-US" altLang="ko-KR" dirty="0">
                <a:solidFill>
                  <a:schemeClr val="accent6"/>
                </a:solidFill>
              </a:rPr>
              <a:t>.</a:t>
            </a:r>
          </a:p>
          <a:p>
            <a:pPr algn="ctr"/>
            <a:r>
              <a:rPr lang="ko-KR" altLang="en-US" dirty="0">
                <a:solidFill>
                  <a:schemeClr val="accent6"/>
                </a:solidFill>
              </a:rPr>
              <a:t>해당 사업자 및 관리자 승인 후 </a:t>
            </a:r>
            <a:endParaRPr lang="en-US" altLang="ko-KR" dirty="0">
              <a:solidFill>
                <a:schemeClr val="accent6"/>
              </a:solidFill>
            </a:endParaRPr>
          </a:p>
          <a:p>
            <a:pPr algn="ctr"/>
            <a:r>
              <a:rPr lang="ko-KR" altLang="en-US" dirty="0">
                <a:solidFill>
                  <a:schemeClr val="accent6"/>
                </a:solidFill>
              </a:rPr>
              <a:t>사업자관리시스템 사용이 가능합니다</a:t>
            </a:r>
            <a:r>
              <a:rPr lang="en-US" altLang="ko-KR" dirty="0">
                <a:solidFill>
                  <a:schemeClr val="accent6"/>
                </a:solidFill>
              </a:rPr>
              <a:t>.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8691665" y="5104696"/>
            <a:ext cx="1055072" cy="2160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</a:rPr>
              <a:t>로그인</a:t>
            </a:r>
          </a:p>
        </p:txBody>
      </p:sp>
      <p:sp>
        <p:nvSpPr>
          <p:cNvPr id="76" name="타원 75"/>
          <p:cNvSpPr/>
          <p:nvPr/>
        </p:nvSpPr>
        <p:spPr>
          <a:xfrm>
            <a:off x="8533294" y="4784784"/>
            <a:ext cx="316741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3</a:t>
            </a:r>
            <a:endParaRPr lang="ko-KR" altLang="en-US" sz="16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69" y="1524001"/>
            <a:ext cx="5535418" cy="3657599"/>
          </a:xfrm>
          <a:prstGeom prst="rect">
            <a:avLst/>
          </a:prstGeom>
        </p:spPr>
      </p:pic>
      <p:sp>
        <p:nvSpPr>
          <p:cNvPr id="77" name="타원 76"/>
          <p:cNvSpPr/>
          <p:nvPr/>
        </p:nvSpPr>
        <p:spPr>
          <a:xfrm>
            <a:off x="385142" y="5416855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  <a:endParaRPr lang="ko-KR" altLang="en-US" sz="1000" b="1" dirty="0"/>
          </a:p>
        </p:txBody>
      </p:sp>
      <p:sp>
        <p:nvSpPr>
          <p:cNvPr id="78" name="타원 77"/>
          <p:cNvSpPr/>
          <p:nvPr/>
        </p:nvSpPr>
        <p:spPr>
          <a:xfrm>
            <a:off x="381000" y="5943600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2</a:t>
            </a:r>
            <a:endParaRPr lang="ko-KR" altLang="en-US" sz="1000" b="1" dirty="0"/>
          </a:p>
        </p:txBody>
      </p:sp>
      <p:sp>
        <p:nvSpPr>
          <p:cNvPr id="80" name="타원 79"/>
          <p:cNvSpPr/>
          <p:nvPr/>
        </p:nvSpPr>
        <p:spPr>
          <a:xfrm>
            <a:off x="4106674" y="4610797"/>
            <a:ext cx="269613" cy="2212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81" name="직사각형 80"/>
          <p:cNvSpPr/>
          <p:nvPr/>
        </p:nvSpPr>
        <p:spPr>
          <a:xfrm>
            <a:off x="4391505" y="4749973"/>
            <a:ext cx="1066800" cy="25824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타원 82"/>
          <p:cNvSpPr/>
          <p:nvPr/>
        </p:nvSpPr>
        <p:spPr>
          <a:xfrm>
            <a:off x="6858000" y="5671015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3</a:t>
            </a:r>
            <a:endParaRPr lang="ko-KR" altLang="en-US" sz="1000" b="1" dirty="0"/>
          </a:p>
        </p:txBody>
      </p:sp>
      <p:sp>
        <p:nvSpPr>
          <p:cNvPr id="84" name="타원 83"/>
          <p:cNvSpPr/>
          <p:nvPr/>
        </p:nvSpPr>
        <p:spPr>
          <a:xfrm>
            <a:off x="3793861" y="2668470"/>
            <a:ext cx="316741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86" name="오른쪽 화살표 85"/>
          <p:cNvSpPr/>
          <p:nvPr/>
        </p:nvSpPr>
        <p:spPr>
          <a:xfrm>
            <a:off x="5703587" y="3429000"/>
            <a:ext cx="495881" cy="568429"/>
          </a:xfrm>
          <a:prstGeom prst="rightArrow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87" name="내용 개체 틀 2"/>
          <p:cNvSpPr txBox="1">
            <a:spLocks/>
          </p:cNvSpPr>
          <p:nvPr/>
        </p:nvSpPr>
        <p:spPr>
          <a:xfrm>
            <a:off x="685800" y="5416855"/>
            <a:ext cx="4572000" cy="38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20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6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r>
              <a:rPr lang="ko-KR" altLang="en-US" sz="1600" b="1" dirty="0">
                <a:solidFill>
                  <a:srgbClr val="103C68"/>
                </a:solidFill>
              </a:rPr>
              <a:t>자신의 회사 사업자번호를 입력하여 확인합니다</a:t>
            </a:r>
            <a:r>
              <a:rPr lang="en-US" altLang="ko-KR" sz="1600" b="1" dirty="0">
                <a:solidFill>
                  <a:srgbClr val="103C68"/>
                </a:solidFill>
              </a:rPr>
              <a:t>.</a:t>
            </a:r>
            <a:endParaRPr lang="ko-KR" altLang="en-US" sz="1600" b="1" dirty="0">
              <a:solidFill>
                <a:srgbClr val="103C68"/>
              </a:solidFill>
            </a:endParaRPr>
          </a:p>
        </p:txBody>
      </p:sp>
      <p:sp>
        <p:nvSpPr>
          <p:cNvPr id="88" name="내용 개체 틀 2"/>
          <p:cNvSpPr txBox="1">
            <a:spLocks/>
          </p:cNvSpPr>
          <p:nvPr/>
        </p:nvSpPr>
        <p:spPr>
          <a:xfrm>
            <a:off x="685799" y="5912405"/>
            <a:ext cx="5017787" cy="38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20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6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r>
              <a:rPr lang="ko-KR" altLang="en-US" sz="1600" b="1" dirty="0">
                <a:solidFill>
                  <a:srgbClr val="103C68"/>
                </a:solidFill>
              </a:rPr>
              <a:t>간단한 정보를 입력한 후 </a:t>
            </a:r>
            <a:r>
              <a:rPr lang="en-US" altLang="ko-KR" sz="1600" b="1" dirty="0">
                <a:solidFill>
                  <a:srgbClr val="103C68"/>
                </a:solidFill>
              </a:rPr>
              <a:t>[</a:t>
            </a:r>
            <a:r>
              <a:rPr lang="ko-KR" altLang="en-US" sz="1600" b="1" dirty="0">
                <a:solidFill>
                  <a:srgbClr val="103C68"/>
                </a:solidFill>
              </a:rPr>
              <a:t>가입하기</a:t>
            </a:r>
            <a:r>
              <a:rPr lang="en-US" altLang="ko-KR" sz="1600" b="1" dirty="0">
                <a:solidFill>
                  <a:srgbClr val="103C68"/>
                </a:solidFill>
              </a:rPr>
              <a:t>]</a:t>
            </a:r>
            <a:r>
              <a:rPr lang="ko-KR" altLang="en-US" sz="1600" b="1" dirty="0">
                <a:solidFill>
                  <a:srgbClr val="103C68"/>
                </a:solidFill>
              </a:rPr>
              <a:t>버튼을 누릅니다</a:t>
            </a:r>
            <a:r>
              <a:rPr lang="en-US" altLang="ko-KR" sz="1600" b="1" dirty="0">
                <a:solidFill>
                  <a:srgbClr val="103C68"/>
                </a:solidFill>
              </a:rPr>
              <a:t>.</a:t>
            </a:r>
            <a:r>
              <a:rPr lang="ko-KR" altLang="en-US" sz="1600" b="1" dirty="0">
                <a:solidFill>
                  <a:srgbClr val="103C68"/>
                </a:solidFill>
              </a:rPr>
              <a:t> </a:t>
            </a:r>
          </a:p>
        </p:txBody>
      </p:sp>
      <p:sp>
        <p:nvSpPr>
          <p:cNvPr id="89" name="내용 개체 틀 2"/>
          <p:cNvSpPr txBox="1">
            <a:spLocks/>
          </p:cNvSpPr>
          <p:nvPr/>
        </p:nvSpPr>
        <p:spPr>
          <a:xfrm>
            <a:off x="7086600" y="5675443"/>
            <a:ext cx="4648200" cy="38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20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6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r>
              <a:rPr lang="ko-KR" altLang="en-US" sz="1600" b="1" dirty="0">
                <a:solidFill>
                  <a:srgbClr val="103C68"/>
                </a:solidFill>
              </a:rPr>
              <a:t>해당 사업자 및 관리자 승인 후 이용가능</a:t>
            </a:r>
          </a:p>
        </p:txBody>
      </p:sp>
    </p:spTree>
    <p:extLst>
      <p:ext uri="{BB962C8B-B14F-4D97-AF65-F5344CB8AC3E}">
        <p14:creationId xmlns:p14="http://schemas.microsoft.com/office/powerpoint/2010/main" val="241888693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2619377" y="123111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67" name="제목 1"/>
          <p:cNvSpPr txBox="1">
            <a:spLocks/>
          </p:cNvSpPr>
          <p:nvPr/>
        </p:nvSpPr>
        <p:spPr>
          <a:xfrm>
            <a:off x="762000" y="255089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4.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등록시</a:t>
            </a:r>
            <a:r>
              <a:rPr lang="ko-KR" altLang="en-US" sz="2000" dirty="0" smtClean="0">
                <a:solidFill>
                  <a:schemeClr val="tx1"/>
                </a:solidFill>
              </a:rPr>
              <a:t> 유의사항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457200" y="1096662"/>
            <a:ext cx="11506200" cy="2286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제출서류에 개인정보 </a:t>
            </a:r>
            <a:r>
              <a:rPr lang="en-US" altLang="ko-KR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주민번호 뒷자리 삭제</a:t>
            </a:r>
            <a:r>
              <a:rPr lang="en-US" altLang="ko-KR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 </a:t>
            </a:r>
            <a:r>
              <a:rPr lang="ko-KR" altLang="en-US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 제출요망</a:t>
            </a:r>
            <a:endParaRPr lang="ko-KR" altLang="en-US" sz="2400" b="1" dirty="0">
              <a:solidFill>
                <a:srgbClr val="103C6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84" y="1524000"/>
            <a:ext cx="4496408" cy="475336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80" y="2018275"/>
            <a:ext cx="4648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875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EWB-Graphic-Blue-300ppi.png"/>
          <p:cNvPicPr>
            <a:picLocks noChangeAspect="1"/>
          </p:cNvPicPr>
          <p:nvPr/>
        </p:nvPicPr>
        <p:blipFill rotWithShape="1"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83" b="6570"/>
          <a:stretch/>
        </p:blipFill>
        <p:spPr>
          <a:xfrm>
            <a:off x="9385300" y="4038600"/>
            <a:ext cx="2806700" cy="2819400"/>
          </a:xfrm>
          <a:prstGeom prst="rect">
            <a:avLst/>
          </a:prstGeom>
        </p:spPr>
      </p:pic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1179208" y="2142274"/>
            <a:ext cx="407355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899" indent="-342899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kumimoji="1" lang="ko-KR" altLang="en-US" sz="2400" b="1" kern="0" dirty="0"/>
              <a:t>회원가입</a:t>
            </a:r>
            <a:r>
              <a:rPr kumimoji="1" lang="en-US" altLang="ko-KR" sz="2400" b="1" kern="0" dirty="0"/>
              <a:t>/</a:t>
            </a:r>
            <a:r>
              <a:rPr kumimoji="1" lang="ko-KR" altLang="en-US" sz="2400" b="1" kern="0" dirty="0"/>
              <a:t>로그인 </a:t>
            </a:r>
            <a:r>
              <a:rPr kumimoji="1" lang="en-US" altLang="ko-KR" sz="2400" b="1" kern="0" dirty="0"/>
              <a:t>(</a:t>
            </a:r>
            <a:r>
              <a:rPr kumimoji="1" lang="ko-KR" altLang="en-US" sz="2400" b="1" kern="0" dirty="0"/>
              <a:t>사업자</a:t>
            </a:r>
            <a:r>
              <a:rPr kumimoji="1" lang="en-US" altLang="ko-KR" sz="2400" b="1" kern="0" dirty="0"/>
              <a:t>)</a:t>
            </a:r>
            <a:r>
              <a:rPr kumimoji="1" lang="en-US" altLang="ko-KR" sz="2800" b="1" kern="0" dirty="0"/>
              <a:t/>
            </a:r>
            <a:br>
              <a:rPr kumimoji="1" lang="en-US" altLang="ko-KR" sz="2800" b="1" kern="0" dirty="0"/>
            </a:br>
            <a:r>
              <a:rPr kumimoji="1" lang="en-US" altLang="ko-KR" sz="2000" b="1" kern="0" dirty="0"/>
              <a:t>- </a:t>
            </a:r>
            <a:r>
              <a:rPr kumimoji="1" lang="ko-KR" altLang="en-US" sz="2000" b="1" kern="0" dirty="0"/>
              <a:t>사업자 회원가입</a:t>
            </a:r>
            <a:r>
              <a:rPr kumimoji="1" lang="en-US" altLang="ko-KR" sz="2000" b="1" kern="0" dirty="0"/>
              <a:t/>
            </a:r>
            <a:br>
              <a:rPr kumimoji="1" lang="en-US" altLang="ko-KR" sz="2000" b="1" kern="0" dirty="0"/>
            </a:br>
            <a:r>
              <a:rPr kumimoji="1" lang="en-US" altLang="ko-KR" sz="2000" b="1" kern="0" dirty="0"/>
              <a:t>- </a:t>
            </a:r>
            <a:r>
              <a:rPr kumimoji="1" lang="ko-KR" altLang="en-US" sz="2000" b="1" kern="0" dirty="0"/>
              <a:t>사업자 로그인</a:t>
            </a:r>
            <a:r>
              <a:rPr kumimoji="1" lang="en-US" altLang="ko-KR" sz="2800" b="1" kern="0" dirty="0"/>
              <a:t/>
            </a:r>
            <a:br>
              <a:rPr kumimoji="1" lang="en-US" altLang="ko-KR" sz="2800" b="1" kern="0" dirty="0"/>
            </a:br>
            <a:endParaRPr kumimoji="1" lang="en-US" altLang="ko-KR" sz="2800" b="1" kern="0" dirty="0"/>
          </a:p>
          <a:p>
            <a:pPr marL="342899" indent="-342899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kumimoji="1" lang="ko-KR" altLang="en-US" sz="2400" b="1" kern="0" dirty="0"/>
              <a:t>사업자 등록신청 </a:t>
            </a:r>
            <a:endParaRPr kumimoji="1" lang="en-US" altLang="ko-KR" sz="2400" b="1" kern="0" dirty="0"/>
          </a:p>
          <a:p>
            <a:pPr marL="342899" indent="-342899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kumimoji="1" lang="en-US" altLang="ko-KR" sz="2800" b="1" kern="0" dirty="0"/>
          </a:p>
          <a:p>
            <a:pPr marL="342899" indent="-342899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kumimoji="1" lang="ko-KR" altLang="en-US" sz="2400" b="1" kern="0" dirty="0"/>
              <a:t>회원가입</a:t>
            </a:r>
            <a:r>
              <a:rPr kumimoji="1" lang="en-US" altLang="ko-KR" sz="2400" b="1" kern="0" dirty="0"/>
              <a:t>/</a:t>
            </a:r>
            <a:r>
              <a:rPr kumimoji="1" lang="ko-KR" altLang="en-US" sz="2400" b="1" kern="0" dirty="0"/>
              <a:t>로그인 </a:t>
            </a:r>
            <a:r>
              <a:rPr kumimoji="1" lang="en-US" altLang="ko-KR" sz="2400" b="1" kern="0" dirty="0"/>
              <a:t>(</a:t>
            </a:r>
            <a:r>
              <a:rPr kumimoji="1" lang="ko-KR" altLang="en-US" sz="2400" b="1" kern="0" dirty="0"/>
              <a:t>담당자</a:t>
            </a:r>
            <a:r>
              <a:rPr kumimoji="1" lang="en-US" altLang="ko-KR" sz="2400" b="1" kern="0" dirty="0"/>
              <a:t>)</a:t>
            </a:r>
            <a:br>
              <a:rPr kumimoji="1" lang="en-US" altLang="ko-KR" sz="2400" b="1" kern="0" dirty="0"/>
            </a:br>
            <a:r>
              <a:rPr kumimoji="1" lang="en-US" altLang="ko-KR" sz="2000" b="1" kern="0" dirty="0"/>
              <a:t>- </a:t>
            </a:r>
            <a:r>
              <a:rPr kumimoji="1" lang="ko-KR" altLang="en-US" sz="2000" b="1" kern="0" dirty="0"/>
              <a:t>담당자 회원가입</a:t>
            </a:r>
            <a:r>
              <a:rPr kumimoji="1" lang="en-US" altLang="ko-KR" sz="2000" b="1" kern="0" dirty="0"/>
              <a:t/>
            </a:r>
            <a:br>
              <a:rPr kumimoji="1" lang="en-US" altLang="ko-KR" sz="2000" b="1" kern="0" dirty="0"/>
            </a:br>
            <a:r>
              <a:rPr kumimoji="1" lang="en-US" altLang="ko-KR" sz="2000" b="1" kern="0" dirty="0"/>
              <a:t>- </a:t>
            </a:r>
            <a:r>
              <a:rPr kumimoji="1" lang="ko-KR" altLang="en-US" sz="2000" b="1" kern="0" dirty="0"/>
              <a:t>담당자 </a:t>
            </a:r>
            <a:r>
              <a:rPr kumimoji="1" lang="ko-KR" altLang="en-US" sz="2000" b="1" kern="0" dirty="0" smtClean="0"/>
              <a:t>로그인</a:t>
            </a:r>
            <a:endParaRPr kumimoji="1" lang="en-US" altLang="ko-KR" sz="2000" b="1" kern="0" dirty="0" smtClean="0"/>
          </a:p>
          <a:p>
            <a:pPr marL="342899" indent="-342899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kumimoji="1" lang="en-US" altLang="ko-KR" sz="2000" b="1" kern="0" dirty="0">
              <a:solidFill>
                <a:schemeClr val="accent6"/>
              </a:solidFill>
            </a:endParaRPr>
          </a:p>
          <a:p>
            <a:pPr marL="342899" indent="-342899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kumimoji="1" lang="ko-KR" altLang="en-US" sz="2400" b="1" kern="0" dirty="0" err="1" smtClean="0"/>
              <a:t>등록시</a:t>
            </a:r>
            <a:r>
              <a:rPr kumimoji="1" lang="ko-KR" altLang="en-US" sz="2400" b="1" kern="0" dirty="0" smtClean="0"/>
              <a:t> 유의사항</a:t>
            </a:r>
            <a:endParaRPr kumimoji="1" lang="en-US" altLang="ko-KR" sz="2000" b="1" kern="0" dirty="0">
              <a:solidFill>
                <a:schemeClr val="accent6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10110" y="755650"/>
            <a:ext cx="1576291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23343" y="949714"/>
            <a:ext cx="42033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600" b="1" dirty="0">
                <a:latin typeface="맑은 고딕" pitchFamily="50" charset="-127"/>
                <a:ea typeface="맑은 고딕" pitchFamily="50" charset="-127"/>
              </a:rPr>
              <a:t>사업자 등록신청 요령 안내</a:t>
            </a:r>
            <a:endParaRPr kumimoji="1" lang="en-US" altLang="ko-KR" sz="2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486401" y="882343"/>
            <a:ext cx="6705599" cy="609600"/>
          </a:xfrm>
          <a:prstGeom prst="rect">
            <a:avLst/>
          </a:prstGeom>
          <a:solidFill>
            <a:srgbClr val="BED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459" y="882343"/>
            <a:ext cx="988141" cy="609600"/>
          </a:xfrm>
          <a:prstGeom prst="rect">
            <a:avLst/>
          </a:prstGeom>
          <a:solidFill>
            <a:srgbClr val="BED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63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477250" cy="4267200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2619377" y="123111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67" name="제목 1"/>
          <p:cNvSpPr txBox="1">
            <a:spLocks/>
          </p:cNvSpPr>
          <p:nvPr/>
        </p:nvSpPr>
        <p:spPr>
          <a:xfrm>
            <a:off x="762000" y="255089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4.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등록시</a:t>
            </a:r>
            <a:r>
              <a:rPr lang="ko-KR" altLang="en-US" sz="2000" dirty="0" smtClean="0">
                <a:solidFill>
                  <a:schemeClr val="tx1"/>
                </a:solidFill>
              </a:rPr>
              <a:t> 유의사항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sp>
        <p:nvSpPr>
          <p:cNvPr id="24" name="내용 개체 틀 2"/>
          <p:cNvSpPr txBox="1">
            <a:spLocks/>
          </p:cNvSpPr>
          <p:nvPr/>
        </p:nvSpPr>
        <p:spPr>
          <a:xfrm>
            <a:off x="533400" y="990600"/>
            <a:ext cx="11506200" cy="2286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전문인력은 </a:t>
            </a:r>
            <a:r>
              <a:rPr lang="en-US" altLang="ko-KR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건축분야</a:t>
            </a:r>
            <a:r>
              <a:rPr lang="en-US" altLang="ko-KR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 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중급</a:t>
            </a:r>
            <a:r>
              <a:rPr lang="ko-KR" altLang="en-US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기술자임을 경력증명서에서 필히 확인요망</a:t>
            </a:r>
            <a:endParaRPr lang="ko-KR" altLang="en-US" sz="2400" b="1" dirty="0">
              <a:solidFill>
                <a:srgbClr val="103C6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38200" y="4300152"/>
            <a:ext cx="2819400" cy="533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0" y="36576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울릉도M" panose="02030600000101010101" pitchFamily="18" charset="-127"/>
                <a:ea typeface="HY울릉도M" panose="02030600000101010101" pitchFamily="18" charset="-127"/>
              </a:rPr>
              <a:t>전문인력 경력증명서 상</a:t>
            </a:r>
            <a:endParaRPr lang="en-US" altLang="ko-KR" sz="1600" dirty="0" smtClean="0"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직무분야 </a:t>
            </a: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건축분야 중급</a:t>
            </a:r>
            <a:endParaRPr lang="en-US" altLang="ko-KR" sz="160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endParaRPr lang="en-US" altLang="ko-KR" sz="1600" dirty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불가사항 </a:t>
            </a: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직무분야가 기계 또는 전기 등은 승인 불가함</a:t>
            </a:r>
            <a:endParaRPr lang="en-US" altLang="ko-KR" sz="160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endParaRPr lang="ko-KR" altLang="en-US" sz="1600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3733800" y="4300152"/>
            <a:ext cx="5334000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5880516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2619377" y="123111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67" name="제목 1"/>
          <p:cNvSpPr txBox="1">
            <a:spLocks/>
          </p:cNvSpPr>
          <p:nvPr/>
        </p:nvSpPr>
        <p:spPr>
          <a:xfrm>
            <a:off x="762000" y="255089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4.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등록시</a:t>
            </a:r>
            <a:r>
              <a:rPr lang="ko-KR" altLang="en-US" sz="2000" dirty="0" smtClean="0">
                <a:solidFill>
                  <a:schemeClr val="tx1"/>
                </a:solidFill>
              </a:rPr>
              <a:t> 유의사항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304800" y="990600"/>
            <a:ext cx="11506200" cy="2286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3. </a:t>
            </a:r>
            <a:r>
              <a:rPr lang="ko-KR" altLang="en-US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장비기준은  </a:t>
            </a:r>
            <a:r>
              <a:rPr lang="en-US" altLang="ko-KR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온습도계</a:t>
            </a:r>
            <a:r>
              <a:rPr lang="en-US" altLang="ko-KR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r>
              <a:rPr lang="ko-KR" altLang="en-US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및 </a:t>
            </a:r>
            <a:r>
              <a:rPr lang="en-US" altLang="ko-KR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표면온도계</a:t>
            </a:r>
            <a:r>
              <a:rPr lang="en-US" altLang="ko-KR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r>
              <a:rPr lang="ko-KR" altLang="en-US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최소장비사양</a:t>
            </a:r>
            <a:r>
              <a:rPr lang="ko-KR" altLang="en-US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확인 후 제출요망</a:t>
            </a:r>
            <a:endParaRPr lang="ko-KR" altLang="en-US" sz="2400" b="1" dirty="0">
              <a:solidFill>
                <a:srgbClr val="103C6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399"/>
            <a:ext cx="4378219" cy="512183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53" y="1295400"/>
            <a:ext cx="4267200" cy="512183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99" y="1295401"/>
            <a:ext cx="3997118" cy="5121834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33400" y="5486400"/>
            <a:ext cx="3657600" cy="609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487566" y="5490519"/>
            <a:ext cx="3657600" cy="609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15340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2619377" y="123111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67" name="제목 1"/>
          <p:cNvSpPr txBox="1">
            <a:spLocks/>
          </p:cNvSpPr>
          <p:nvPr/>
        </p:nvSpPr>
        <p:spPr>
          <a:xfrm>
            <a:off x="762000" y="255089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4.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등록시</a:t>
            </a:r>
            <a:r>
              <a:rPr lang="ko-KR" altLang="en-US" sz="2000" dirty="0" smtClean="0">
                <a:solidFill>
                  <a:schemeClr val="tx1"/>
                </a:solidFill>
              </a:rPr>
              <a:t> 유의사항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457200" y="1028700"/>
            <a:ext cx="11506200" cy="2286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4. 4</a:t>
            </a:r>
            <a:r>
              <a:rPr lang="ko-KR" altLang="en-US" sz="2400" b="1" dirty="0" err="1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대보험</a:t>
            </a:r>
            <a:r>
              <a:rPr lang="ko-KR" altLang="en-US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가입증명서는 </a:t>
            </a:r>
            <a:r>
              <a:rPr lang="en-US" altLang="ko-KR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en-US" altLang="ko-KR" sz="24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  사회보험  가입내역 확인서</a:t>
            </a:r>
            <a:r>
              <a:rPr lang="en-US" altLang="ko-KR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r>
              <a:rPr lang="ko-KR" altLang="en-US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로  제출요망</a:t>
            </a:r>
            <a:endParaRPr lang="ko-KR" altLang="en-US" sz="2400" b="1" dirty="0">
              <a:solidFill>
                <a:srgbClr val="103C6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" name="그림 9" descr="제목 없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4320479" cy="460851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019800" y="1627558"/>
            <a:ext cx="59436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4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대사회보험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정보연계시스템에서 제공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(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  <a:hlinkClick r:id="rId3"/>
              </a:rPr>
              <a:t>www.4insure.or.kr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의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[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증명서발급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] </a:t>
            </a: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메뉴에서 발급을 할 수 있음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불가사항</a:t>
            </a:r>
            <a:endParaRPr lang="en-US" altLang="ko-KR" sz="160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80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1. 4</a:t>
            </a:r>
            <a:r>
              <a:rPr lang="ko-KR" altLang="en-US" sz="1600" dirty="0" err="1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대보험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별로 제출시</a:t>
            </a:r>
            <a:endParaRPr lang="en-US" altLang="ko-KR" sz="160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(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예 </a:t>
            </a: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: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국민연금</a:t>
            </a: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건강보험</a:t>
            </a: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산재보험</a:t>
            </a: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고용보험</a:t>
            </a:r>
            <a:r>
              <a:rPr lang="en-US" altLang="ko-KR" sz="1600" dirty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별 제출 또는</a:t>
            </a:r>
            <a:endParaRPr lang="en-US" altLang="ko-KR" sz="160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           국민연금 만 제출 등</a:t>
            </a: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)</a:t>
            </a:r>
          </a:p>
          <a:p>
            <a:pPr>
              <a:lnSpc>
                <a:spcPct val="120000"/>
              </a:lnSpc>
            </a:pPr>
            <a:endParaRPr lang="en-US" altLang="ko-KR" sz="160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2. 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전문인력 성명과 제출 </a:t>
            </a:r>
            <a:r>
              <a:rPr lang="en-US" altLang="ko-KR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4</a:t>
            </a:r>
            <a:r>
              <a:rPr lang="ko-KR" altLang="en-US" sz="1600" dirty="0" err="1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대보험</a:t>
            </a:r>
            <a:r>
              <a:rPr lang="ko-KR" altLang="en-US" sz="16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확인서 상 성명이 </a:t>
            </a:r>
            <a:r>
              <a:rPr lang="ko-KR" altLang="en-US" sz="1600" dirty="0" err="1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불일치시</a:t>
            </a:r>
            <a:endParaRPr lang="en-US" altLang="ko-KR" sz="160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09599" y="1628362"/>
            <a:ext cx="4320479" cy="65763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4332512" y="1628362"/>
            <a:ext cx="1611088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0957210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2619377" y="123111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66" name="내용 개체 틀 2"/>
          <p:cNvSpPr txBox="1">
            <a:spLocks/>
          </p:cNvSpPr>
          <p:nvPr/>
        </p:nvSpPr>
        <p:spPr>
          <a:xfrm>
            <a:off x="483978" y="1093572"/>
            <a:ext cx="11506200" cy="2286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5. 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모든 제출서류</a:t>
            </a:r>
            <a:r>
              <a:rPr lang="ko-KR" altLang="en-US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는 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원본대조필</a:t>
            </a:r>
            <a:r>
              <a:rPr lang="ko-KR" altLang="en-US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날인 후 첨부서류 업로드 요망</a:t>
            </a:r>
            <a:endParaRPr lang="ko-KR" altLang="en-US" sz="2400" b="1" dirty="0">
              <a:solidFill>
                <a:srgbClr val="103C6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7" name="제목 1"/>
          <p:cNvSpPr txBox="1">
            <a:spLocks/>
          </p:cNvSpPr>
          <p:nvPr/>
        </p:nvSpPr>
        <p:spPr>
          <a:xfrm>
            <a:off x="762000" y="255089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4.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등록시</a:t>
            </a:r>
            <a:r>
              <a:rPr lang="ko-KR" altLang="en-US" sz="2000" dirty="0" smtClean="0">
                <a:solidFill>
                  <a:schemeClr val="tx1"/>
                </a:solidFill>
              </a:rPr>
              <a:t> 유의사항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1440609"/>
            <a:ext cx="3429001" cy="496636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1828800"/>
            <a:ext cx="3896139" cy="457817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546231"/>
            <a:ext cx="3505200" cy="497232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362200" y="6019496"/>
            <a:ext cx="1371600" cy="38748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324600" y="5770073"/>
            <a:ext cx="1457738" cy="49884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0439400" y="6019495"/>
            <a:ext cx="1295400" cy="49884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735654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2619377" y="123111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67" name="제목 1"/>
          <p:cNvSpPr txBox="1">
            <a:spLocks/>
          </p:cNvSpPr>
          <p:nvPr/>
        </p:nvSpPr>
        <p:spPr>
          <a:xfrm>
            <a:off x="762000" y="255089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chemeClr val="tx1"/>
                </a:solidFill>
              </a:rPr>
              <a:t>4. </a:t>
            </a:r>
            <a:r>
              <a:rPr lang="ko-KR" altLang="en-US" sz="2000" dirty="0" err="1" smtClean="0">
                <a:solidFill>
                  <a:schemeClr val="tx1"/>
                </a:solidFill>
              </a:rPr>
              <a:t>등록시</a:t>
            </a:r>
            <a:r>
              <a:rPr lang="ko-KR" altLang="en-US" sz="2000" dirty="0" smtClean="0">
                <a:solidFill>
                  <a:schemeClr val="tx1"/>
                </a:solidFill>
              </a:rPr>
              <a:t> 유의사항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464574" y="898260"/>
            <a:ext cx="11506200" cy="2286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sz="2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6. </a:t>
            </a:r>
            <a:r>
              <a:rPr lang="ko-KR" altLang="en-US" sz="24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에너지시뮬레이션</a:t>
            </a:r>
            <a:r>
              <a:rPr lang="ko-KR" altLang="en-US" sz="2400" b="1" dirty="0" smtClean="0">
                <a:solidFill>
                  <a:srgbClr val="103C6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프로그램  </a:t>
            </a:r>
            <a:r>
              <a:rPr lang="ko-KR" altLang="en-US" sz="2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발급</a:t>
            </a:r>
            <a:endParaRPr lang="ko-KR" altLang="en-US" sz="24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49826" y="1792994"/>
            <a:ext cx="11506200" cy="2286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ts val="2000"/>
              </a:lnSpc>
              <a:buAutoNum type="arabicParenR"/>
            </a:pP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사용자등록 엑셀파일의 정보를 기입</a:t>
            </a:r>
            <a:endParaRPr lang="en-US" altLang="ko-KR" sz="20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just">
              <a:lnSpc>
                <a:spcPts val="2000"/>
              </a:lnSpc>
              <a:buAutoNum type="arabicParenR"/>
            </a:pP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엑셀파일 및 프로그램은 </a:t>
            </a:r>
            <a:r>
              <a:rPr lang="ko-KR" altLang="en-US" sz="2000" b="1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그린리모델링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홈페이지 등재 </a:t>
            </a: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b="1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알림홍보</a:t>
            </a: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공지사항</a:t>
            </a: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사업자관리</a:t>
            </a: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457200" indent="-457200" algn="just">
              <a:lnSpc>
                <a:spcPts val="2000"/>
              </a:lnSpc>
              <a:buAutoNum type="arabicParenR"/>
            </a:pP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IP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와 </a:t>
            </a: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MAC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은 </a:t>
            </a: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ECO2 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프로그램 실행 후 로그인 창 하단에 나타남</a:t>
            </a:r>
            <a:endParaRPr lang="en-US" altLang="ko-KR" sz="20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just">
              <a:lnSpc>
                <a:spcPts val="2000"/>
              </a:lnSpc>
              <a:buAutoNum type="arabicParenR"/>
            </a:pP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  <a:hlinkClick r:id="rId2"/>
              </a:rPr>
              <a:t>help391@energy.or.kr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로 사용자 엑셀파일 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전송</a:t>
            </a:r>
            <a:endParaRPr lang="en-US" altLang="ko-KR" sz="20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just">
              <a:lnSpc>
                <a:spcPts val="2000"/>
              </a:lnSpc>
              <a:buAutoNum type="arabicParenR"/>
            </a:pP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에너지시뮬레이션  </a:t>
            </a:r>
            <a:r>
              <a:rPr lang="ko-KR" altLang="en-US" sz="20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발급안내에  한해</a:t>
            </a:r>
            <a:r>
              <a:rPr lang="en-US" altLang="ko-KR" sz="20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에너지공단 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담당자  윤재원 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연구원</a:t>
            </a: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기타문의는 창조센터</a:t>
            </a: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altLang="ko-KR" sz="20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just">
              <a:lnSpc>
                <a:spcPts val="2000"/>
              </a:lnSpc>
              <a:buAutoNum type="arabicParenR"/>
            </a:pPr>
            <a:endParaRPr lang="en-US" altLang="ko-KR" sz="2400" b="1" dirty="0">
              <a:solidFill>
                <a:srgbClr val="103C6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just">
              <a:lnSpc>
                <a:spcPts val="2000"/>
              </a:lnSpc>
              <a:buAutoNum type="arabicParenR"/>
            </a:pPr>
            <a:endParaRPr lang="en-US" altLang="ko-KR" sz="2400" b="1" dirty="0" smtClean="0">
              <a:solidFill>
                <a:srgbClr val="103C6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just">
              <a:lnSpc>
                <a:spcPts val="2000"/>
              </a:lnSpc>
              <a:buAutoNum type="arabicParenR"/>
            </a:pPr>
            <a:endParaRPr lang="en-US" altLang="ko-KR" sz="2400" b="1" dirty="0">
              <a:solidFill>
                <a:srgbClr val="103C6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just">
              <a:lnSpc>
                <a:spcPts val="2000"/>
              </a:lnSpc>
              <a:buAutoNum type="arabicParenR"/>
            </a:pPr>
            <a:endParaRPr lang="en-US" altLang="ko-KR" sz="2400" b="1" dirty="0" smtClean="0">
              <a:solidFill>
                <a:srgbClr val="103C6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just">
              <a:lnSpc>
                <a:spcPts val="2000"/>
              </a:lnSpc>
              <a:buAutoNum type="arabicParenR"/>
            </a:pPr>
            <a:endParaRPr lang="ko-KR" altLang="en-US" sz="2400" b="1" dirty="0">
              <a:solidFill>
                <a:srgbClr val="103C6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87594" y="1427810"/>
            <a:ext cx="2438400" cy="3049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b="1" dirty="0" smtClean="0">
                <a:latin typeface="바탕"/>
                <a:ea typeface="바탕"/>
              </a:rPr>
              <a:t>█ </a:t>
            </a:r>
            <a:r>
              <a:rPr lang="en-US" altLang="ko-KR" sz="2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Eco2 </a:t>
            </a:r>
            <a:r>
              <a:rPr lang="ko-KR" altLang="en-US" sz="2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사용절차</a:t>
            </a:r>
            <a:endParaRPr lang="ko-KR" altLang="en-US" sz="24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32616" y="4466288"/>
            <a:ext cx="11506200" cy="2286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ts val="2000"/>
              </a:lnSpc>
              <a:buAutoNum type="arabicParenR"/>
            </a:pP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발급받은 비밀번호에 해당하는 </a:t>
            </a: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IP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와 </a:t>
            </a: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MAC 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모두가 동일한 환경에서만 접속가능</a:t>
            </a:r>
            <a:endParaRPr lang="en-US" altLang="ko-KR" sz="20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just">
              <a:lnSpc>
                <a:spcPts val="2000"/>
              </a:lnSpc>
              <a:buAutoNum type="arabicParenR"/>
            </a:pP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노트북의 경우에 유동</a:t>
            </a: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IP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를 쓰는데 </a:t>
            </a:r>
            <a:r>
              <a:rPr lang="ko-KR" altLang="en-US" sz="2000" b="1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신청당시와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IP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 </a:t>
            </a:r>
            <a:r>
              <a:rPr lang="ko-KR" altLang="en-US" sz="2000" b="1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다를시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재발급하여야 함</a:t>
            </a:r>
            <a:endParaRPr lang="en-US" altLang="ko-KR" sz="20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just">
              <a:lnSpc>
                <a:spcPts val="2000"/>
              </a:lnSpc>
              <a:buAutoNum type="arabicParenR"/>
            </a:pP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인터넷이 연결되어 있어야만 프로그램 실행가능</a:t>
            </a:r>
            <a:endParaRPr lang="en-US" altLang="ko-KR" sz="20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just">
              <a:lnSpc>
                <a:spcPts val="2000"/>
              </a:lnSpc>
              <a:buAutoNum type="arabicParenR"/>
            </a:pP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학교 연구실 등의 경우에는 네트워크 보안환경으로 인한 그램 실행 불가현상 발생</a:t>
            </a:r>
            <a:endParaRPr lang="en-US" altLang="ko-KR" sz="2000" b="1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just">
              <a:lnSpc>
                <a:spcPts val="2000"/>
              </a:lnSpc>
              <a:buAutoNum type="arabicParenR"/>
            </a:pP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ECO2 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아이디 및 비밀번호 발급 부여에는 </a:t>
            </a:r>
            <a:r>
              <a:rPr lang="en-US" altLang="ko-KR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1~2</a:t>
            </a:r>
            <a:r>
              <a:rPr lang="ko-KR" altLang="en-US" sz="20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 소요</a:t>
            </a:r>
            <a:endParaRPr lang="en-US" altLang="ko-KR" sz="20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just">
              <a:lnSpc>
                <a:spcPts val="2000"/>
              </a:lnSpc>
              <a:buAutoNum type="arabicParenR"/>
            </a:pPr>
            <a:endParaRPr lang="en-US" altLang="ko-KR" sz="2400" b="1" dirty="0" smtClean="0">
              <a:solidFill>
                <a:srgbClr val="103C6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just">
              <a:lnSpc>
                <a:spcPts val="2000"/>
              </a:lnSpc>
              <a:buAutoNum type="arabicParenR"/>
            </a:pPr>
            <a:endParaRPr lang="en-US" altLang="ko-KR" sz="2400" b="1" dirty="0">
              <a:solidFill>
                <a:srgbClr val="103C6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just">
              <a:lnSpc>
                <a:spcPts val="2000"/>
              </a:lnSpc>
              <a:buAutoNum type="arabicParenR"/>
            </a:pPr>
            <a:endParaRPr lang="en-US" altLang="ko-KR" sz="2400" b="1" dirty="0" smtClean="0">
              <a:solidFill>
                <a:srgbClr val="103C6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just">
              <a:lnSpc>
                <a:spcPts val="2000"/>
              </a:lnSpc>
              <a:buAutoNum type="arabicParenR"/>
            </a:pPr>
            <a:endParaRPr lang="ko-KR" altLang="en-US" sz="2400" b="1" dirty="0">
              <a:solidFill>
                <a:srgbClr val="103C68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79297" y="4009088"/>
            <a:ext cx="2438400" cy="30496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b="1" dirty="0" smtClean="0">
                <a:latin typeface="바탕"/>
                <a:ea typeface="바탕"/>
              </a:rPr>
              <a:t>█ </a:t>
            </a:r>
            <a:r>
              <a:rPr lang="ko-KR" altLang="en-US" sz="2400" b="1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주의사항</a:t>
            </a:r>
            <a:endParaRPr lang="ko-KR" altLang="en-US" sz="24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2289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239000" y="6630541"/>
            <a:ext cx="3091880" cy="214164"/>
          </a:xfrm>
          <a:prstGeom prst="rect">
            <a:avLst/>
          </a:prstGeom>
          <a:noFill/>
        </p:spPr>
        <p:txBody>
          <a:bodyPr wrap="none" lIns="108000" tIns="0" rIns="0" bIns="0" rtlCol="0" anchor="ctr">
            <a:noAutofit/>
          </a:bodyPr>
          <a:lstStyle/>
          <a:p>
            <a:pPr latinLnBrk="0">
              <a:defRPr/>
            </a:pPr>
            <a:r>
              <a:rPr lang="en-US" sz="800" cap="all" dirty="0">
                <a:solidFill>
                  <a:prstClr val="white"/>
                </a:solidFill>
                <a:latin typeface="Arial"/>
                <a:ea typeface="굴림" panose="020B0600000101010101" pitchFamily="50" charset="-127"/>
              </a:rPr>
              <a:t>© 2016 </a:t>
            </a:r>
            <a:r>
              <a:rPr lang="en-US" sz="800" cap="all" dirty="0" err="1">
                <a:solidFill>
                  <a:prstClr val="white"/>
                </a:solidFill>
                <a:latin typeface="Arial"/>
                <a:ea typeface="굴림" panose="020B0600000101010101" pitchFamily="50" charset="-127"/>
              </a:rPr>
              <a:t>doumsoft</a:t>
            </a:r>
            <a:r>
              <a:rPr lang="en-US" sz="800" cap="all" dirty="0">
                <a:solidFill>
                  <a:prstClr val="white"/>
                </a:solidFill>
                <a:latin typeface="Arial"/>
                <a:ea typeface="굴림" panose="020B0600000101010101" pitchFamily="50" charset="-127"/>
              </a:rPr>
              <a:t> Partners All rights reserved.</a:t>
            </a:r>
          </a:p>
        </p:txBody>
      </p:sp>
      <p:sp>
        <p:nvSpPr>
          <p:cNvPr id="21" name="제목 7"/>
          <p:cNvSpPr txBox="1">
            <a:spLocks/>
          </p:cNvSpPr>
          <p:nvPr/>
        </p:nvSpPr>
        <p:spPr>
          <a:xfrm>
            <a:off x="685800" y="2514602"/>
            <a:ext cx="8231823" cy="1395587"/>
          </a:xfrm>
          <a:prstGeom prst="rect">
            <a:avLst/>
          </a:prstGeom>
        </p:spPr>
        <p:txBody>
          <a:bodyPr/>
          <a:lstStyle>
            <a:lvl1pPr algn="ctr" defTabSz="1030288" rtl="0" eaLnBrk="0" fontAlgn="base" latinLnBrk="1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30288" rtl="0" eaLnBrk="0" fontAlgn="base" latinLnBrk="1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defTabSz="1030288" rtl="0" eaLnBrk="0" fontAlgn="base" latinLnBrk="1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defTabSz="1030288" rtl="0" eaLnBrk="0" fontAlgn="base" latinLnBrk="1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defTabSz="1030288" rtl="0" eaLnBrk="0" fontAlgn="base" latinLnBrk="1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defTabSz="1030288" rtl="0" fontAlgn="base" latinLnBrk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defTabSz="1030288" rtl="0" fontAlgn="base" latinLnBrk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defTabSz="1030288" rtl="0" fontAlgn="base" latinLnBrk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defTabSz="1030288" rtl="0" fontAlgn="base" latinLnBrk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ko-KR" altLang="en-US" sz="5400" b="1" dirty="0" smtClean="0"/>
              <a:t>감사합니다</a:t>
            </a:r>
            <a:r>
              <a:rPr lang="en-US" altLang="ko-KR" sz="5400" b="1" dirty="0" smtClean="0"/>
              <a:t>. </a:t>
            </a:r>
            <a:endParaRPr lang="ko-KR" altLang="en-US" sz="5400" b="1" dirty="0"/>
          </a:p>
        </p:txBody>
      </p:sp>
      <p:pic>
        <p:nvPicPr>
          <p:cNvPr id="24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8" b="6666"/>
          <a:stretch/>
        </p:blipFill>
        <p:spPr>
          <a:xfrm>
            <a:off x="10019280" y="4675240"/>
            <a:ext cx="2172720" cy="218276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14260"/>
            <a:ext cx="1078995" cy="716281"/>
          </a:xfrm>
          <a:prstGeom prst="rect">
            <a:avLst/>
          </a:prstGeom>
        </p:spPr>
      </p:pic>
      <p:pic>
        <p:nvPicPr>
          <p:cNvPr id="27" name="그림 26" descr="BI_korean[long]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363" y="413715"/>
            <a:ext cx="3497300" cy="57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961675"/>
            <a:ext cx="5638800" cy="3223642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2619377" y="123111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555759" y="5791200"/>
            <a:ext cx="2743200" cy="381000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00"/>
              </a:lnSpc>
              <a:buNone/>
            </a:pPr>
            <a:r>
              <a:rPr lang="ko-KR" altLang="en-US" sz="1600" b="1" dirty="0">
                <a:solidFill>
                  <a:srgbClr val="103C68"/>
                </a:solidFill>
              </a:rPr>
              <a:t>사업자로그인 버튼을 클릭</a:t>
            </a: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762000" y="246190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1. </a:t>
            </a:r>
            <a:r>
              <a:rPr lang="ko-KR" altLang="en-US" sz="2000" dirty="0">
                <a:solidFill>
                  <a:schemeClr val="tx1"/>
                </a:solidFill>
              </a:rPr>
              <a:t>회원가입</a:t>
            </a:r>
            <a:r>
              <a:rPr lang="en-US" altLang="ko-KR" sz="2000" dirty="0">
                <a:solidFill>
                  <a:schemeClr val="tx1"/>
                </a:solidFill>
              </a:rPr>
              <a:t>/</a:t>
            </a:r>
            <a:r>
              <a:rPr lang="ko-KR" altLang="en-US" sz="2000" dirty="0">
                <a:solidFill>
                  <a:schemeClr val="tx1"/>
                </a:solidFill>
              </a:rPr>
              <a:t>로그인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사업자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304800" y="5791207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  <a:endParaRPr lang="ko-KR" altLang="en-US" sz="1000" b="1" dirty="0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7242094" y="5374071"/>
            <a:ext cx="2324100" cy="12771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ko-KR" altLang="en-US" sz="1600" b="1" dirty="0">
                <a:solidFill>
                  <a:srgbClr val="103C68"/>
                </a:solidFill>
              </a:rPr>
              <a:t>사업자 </a:t>
            </a:r>
            <a:r>
              <a:rPr lang="en-US" altLang="ko-KR" sz="1600" b="1" dirty="0">
                <a:solidFill>
                  <a:srgbClr val="103C68"/>
                </a:solidFill>
              </a:rPr>
              <a:t>[</a:t>
            </a:r>
            <a:r>
              <a:rPr lang="ko-KR" altLang="en-US" sz="1600" b="1" dirty="0">
                <a:solidFill>
                  <a:srgbClr val="103C68"/>
                </a:solidFill>
              </a:rPr>
              <a:t>탭</a:t>
            </a:r>
            <a:r>
              <a:rPr lang="en-US" altLang="ko-KR" sz="1600" b="1" dirty="0">
                <a:solidFill>
                  <a:srgbClr val="103C68"/>
                </a:solidFill>
              </a:rPr>
              <a:t>] </a:t>
            </a:r>
            <a:r>
              <a:rPr lang="ko-KR" altLang="en-US" sz="1600" b="1" dirty="0">
                <a:solidFill>
                  <a:srgbClr val="103C68"/>
                </a:solidFill>
              </a:rPr>
              <a:t>선택</a:t>
            </a:r>
            <a:endParaRPr lang="en-US" altLang="ko-KR" sz="1600" b="1" dirty="0">
              <a:solidFill>
                <a:srgbClr val="103C68"/>
              </a:solidFill>
            </a:endParaRPr>
          </a:p>
          <a:p>
            <a:pPr marL="0" indent="0" algn="just">
              <a:lnSpc>
                <a:spcPts val="2000"/>
              </a:lnSpc>
              <a:buNone/>
            </a:pPr>
            <a:r>
              <a:rPr lang="ko-KR" altLang="en-US" sz="1600" b="1" dirty="0">
                <a:solidFill>
                  <a:srgbClr val="103C68"/>
                </a:solidFill>
              </a:rPr>
              <a:t>신규 가입 </a:t>
            </a:r>
            <a:r>
              <a:rPr lang="en-US" altLang="ko-KR" sz="1600" b="1" dirty="0">
                <a:solidFill>
                  <a:srgbClr val="103C68"/>
                </a:solidFill>
              </a:rPr>
              <a:t>[</a:t>
            </a:r>
            <a:r>
              <a:rPr lang="ko-KR" altLang="en-US" sz="1600" b="1" dirty="0">
                <a:solidFill>
                  <a:srgbClr val="103C68"/>
                </a:solidFill>
              </a:rPr>
              <a:t>버튼</a:t>
            </a:r>
            <a:r>
              <a:rPr lang="en-US" altLang="ko-KR" sz="1600" b="1" dirty="0">
                <a:solidFill>
                  <a:srgbClr val="103C68"/>
                </a:solidFill>
              </a:rPr>
              <a:t>]</a:t>
            </a:r>
            <a:r>
              <a:rPr lang="ko-KR" altLang="en-US" sz="1600" b="1" dirty="0">
                <a:solidFill>
                  <a:srgbClr val="103C68"/>
                </a:solidFill>
              </a:rPr>
              <a:t>클릭</a:t>
            </a:r>
            <a:endParaRPr lang="en-US" altLang="ko-KR" sz="1600" b="1" dirty="0">
              <a:solidFill>
                <a:srgbClr val="103C68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6991133" y="5374075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2</a:t>
            </a:r>
            <a:endParaRPr lang="ko-KR" altLang="en-US" sz="1000" b="1" dirty="0"/>
          </a:p>
        </p:txBody>
      </p:sp>
      <p:sp>
        <p:nvSpPr>
          <p:cNvPr id="12" name="타원 11"/>
          <p:cNvSpPr/>
          <p:nvPr/>
        </p:nvSpPr>
        <p:spPr>
          <a:xfrm>
            <a:off x="6975967" y="5755075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3</a:t>
            </a:r>
            <a:endParaRPr lang="ko-KR" altLang="en-US" sz="1000" b="1" dirty="0"/>
          </a:p>
        </p:txBody>
      </p:sp>
      <p:sp>
        <p:nvSpPr>
          <p:cNvPr id="29" name="타원 28"/>
          <p:cNvSpPr/>
          <p:nvPr/>
        </p:nvSpPr>
        <p:spPr>
          <a:xfrm>
            <a:off x="10896600" y="4483607"/>
            <a:ext cx="277287" cy="24879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3</a:t>
            </a:r>
            <a:endParaRPr lang="ko-KR" altLang="en-US" sz="1600" b="1" dirty="0"/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577534" y="859977"/>
            <a:ext cx="2971800" cy="404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사업자 회원가입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299208" y="1498964"/>
            <a:ext cx="1291647" cy="32126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b="1" u="sng" dirty="0">
                <a:solidFill>
                  <a:srgbClr val="103C68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STEP 1</a:t>
            </a:r>
            <a:endParaRPr lang="ko-KR" altLang="en-US" b="1" u="sng" dirty="0">
              <a:solidFill>
                <a:srgbClr val="103C68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6644519" y="1495646"/>
            <a:ext cx="1291647" cy="32126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b="1" u="sng" dirty="0">
                <a:solidFill>
                  <a:srgbClr val="103C68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STEP 2</a:t>
            </a:r>
            <a:endParaRPr lang="ko-KR" altLang="en-US" b="1" u="sng" dirty="0">
              <a:solidFill>
                <a:srgbClr val="103C68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4253169" y="1816915"/>
            <a:ext cx="316741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44" name="오른쪽 화살표 43"/>
          <p:cNvSpPr/>
          <p:nvPr/>
        </p:nvSpPr>
        <p:spPr>
          <a:xfrm>
            <a:off x="5396914" y="3449006"/>
            <a:ext cx="495881" cy="568429"/>
          </a:xfrm>
          <a:prstGeom prst="rightArrow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45" name="내용 개체 틀 2"/>
          <p:cNvSpPr txBox="1">
            <a:spLocks/>
          </p:cNvSpPr>
          <p:nvPr/>
        </p:nvSpPr>
        <p:spPr>
          <a:xfrm>
            <a:off x="318839" y="1855574"/>
            <a:ext cx="2980119" cy="38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20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6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r>
              <a:rPr lang="en-US" altLang="ko-KR" sz="1400" b="1" dirty="0">
                <a:solidFill>
                  <a:srgbClr val="103C68"/>
                </a:solidFill>
              </a:rPr>
              <a:t>http://www.greenremodeling.or.kr</a:t>
            </a:r>
            <a:endParaRPr lang="ko-KR" altLang="en-US" sz="1400" b="1" dirty="0">
              <a:solidFill>
                <a:srgbClr val="103C68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9" y="2180083"/>
            <a:ext cx="4738252" cy="3569344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4256763" y="2186505"/>
            <a:ext cx="725639" cy="29249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6026649" y="2819400"/>
            <a:ext cx="3117351" cy="381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5969256" y="2478995"/>
            <a:ext cx="272017" cy="24879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30" name="직사각형 29"/>
          <p:cNvSpPr/>
          <p:nvPr/>
        </p:nvSpPr>
        <p:spPr>
          <a:xfrm>
            <a:off x="9682973" y="4495800"/>
            <a:ext cx="1137427" cy="23706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1952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2619377" y="123111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1077445" y="6187123"/>
            <a:ext cx="3651871" cy="289883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00"/>
              </a:lnSpc>
              <a:buNone/>
            </a:pPr>
            <a:r>
              <a:rPr lang="ko-KR" altLang="en-US" sz="1400" b="1" dirty="0">
                <a:solidFill>
                  <a:srgbClr val="103C68"/>
                </a:solidFill>
              </a:rPr>
              <a:t>개인정보 보호 수집 및 약관 동의 후 가입</a:t>
            </a:r>
            <a:endParaRPr lang="en-US" altLang="ko-KR" sz="1400" b="1" dirty="0">
              <a:solidFill>
                <a:srgbClr val="103C68"/>
              </a:solidFill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762000" y="246190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1. </a:t>
            </a:r>
            <a:r>
              <a:rPr lang="ko-KR" altLang="en-US" sz="2000" dirty="0">
                <a:solidFill>
                  <a:schemeClr val="tx1"/>
                </a:solidFill>
              </a:rPr>
              <a:t>회원가입</a:t>
            </a:r>
            <a:r>
              <a:rPr lang="en-US" altLang="ko-KR" sz="2000" dirty="0">
                <a:solidFill>
                  <a:schemeClr val="tx1"/>
                </a:solidFill>
              </a:rPr>
              <a:t>/</a:t>
            </a:r>
            <a:r>
              <a:rPr lang="ko-KR" altLang="en-US" sz="2000" dirty="0">
                <a:solidFill>
                  <a:schemeClr val="tx1"/>
                </a:solidFill>
              </a:rPr>
              <a:t>로그인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사업자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cxnSp>
        <p:nvCxnSpPr>
          <p:cNvPr id="12" name="Line"/>
          <p:cNvCxnSpPr/>
          <p:nvPr/>
        </p:nvCxnSpPr>
        <p:spPr>
          <a:xfrm>
            <a:off x="429280" y="1667500"/>
            <a:ext cx="4463421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1420644"/>
            <a:ext cx="1132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신규가입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60849" y="3763900"/>
            <a:ext cx="4200272" cy="19976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57407" y="4364318"/>
            <a:ext cx="4007156" cy="92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tx1"/>
                </a:solidFill>
              </a:rPr>
              <a:t>약관</a:t>
            </a:r>
          </a:p>
        </p:txBody>
      </p:sp>
      <p:sp>
        <p:nvSpPr>
          <p:cNvPr id="16" name="오각형 15"/>
          <p:cNvSpPr/>
          <p:nvPr/>
        </p:nvSpPr>
        <p:spPr>
          <a:xfrm>
            <a:off x="560849" y="1763621"/>
            <a:ext cx="1000704" cy="352235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</a:rPr>
              <a:t>약관동의</a:t>
            </a:r>
          </a:p>
        </p:txBody>
      </p:sp>
      <p:sp>
        <p:nvSpPr>
          <p:cNvPr id="17" name="오각형 16"/>
          <p:cNvSpPr/>
          <p:nvPr/>
        </p:nvSpPr>
        <p:spPr>
          <a:xfrm>
            <a:off x="1627372" y="1763623"/>
            <a:ext cx="1000704" cy="35223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사업자인증</a:t>
            </a:r>
          </a:p>
        </p:txBody>
      </p:sp>
      <p:sp>
        <p:nvSpPr>
          <p:cNvPr id="18" name="오각형 17"/>
          <p:cNvSpPr/>
          <p:nvPr/>
        </p:nvSpPr>
        <p:spPr>
          <a:xfrm>
            <a:off x="3760419" y="1781370"/>
            <a:ext cx="1000704" cy="35223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가입완료</a:t>
            </a:r>
          </a:p>
        </p:txBody>
      </p:sp>
      <p:sp>
        <p:nvSpPr>
          <p:cNvPr id="19" name="오각형 18"/>
          <p:cNvSpPr/>
          <p:nvPr/>
        </p:nvSpPr>
        <p:spPr>
          <a:xfrm>
            <a:off x="2693895" y="1763623"/>
            <a:ext cx="1000704" cy="35223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정보입력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9518" y="3833271"/>
            <a:ext cx="20487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/>
              <a:t>약관 및 개인정보 수집 및 활용동의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5867" y="4164173"/>
            <a:ext cx="24622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[</a:t>
            </a:r>
            <a:r>
              <a:rPr lang="ko-KR" altLang="en-US" sz="900" dirty="0"/>
              <a:t>필수</a:t>
            </a:r>
            <a:r>
              <a:rPr lang="en-US" altLang="ko-KR" sz="900" dirty="0"/>
              <a:t>] </a:t>
            </a:r>
            <a:r>
              <a:rPr lang="ko-KR" altLang="en-US" sz="900" dirty="0"/>
              <a:t>개인정보 수집 및 이용에 대한 안내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2911498" y="5514908"/>
            <a:ext cx="836107" cy="246221"/>
            <a:chOff x="4766856" y="5877272"/>
            <a:chExt cx="885264" cy="265761"/>
          </a:xfrm>
        </p:grpSpPr>
        <p:sp>
          <p:nvSpPr>
            <p:cNvPr id="23" name="타원 22"/>
            <p:cNvSpPr/>
            <p:nvPr/>
          </p:nvSpPr>
          <p:spPr>
            <a:xfrm flipH="1">
              <a:off x="4766856" y="5930244"/>
              <a:ext cx="144016" cy="14401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60033" y="5877272"/>
              <a:ext cx="792087" cy="26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/>
                <a:t>동의함</a:t>
              </a: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3609627" y="5513161"/>
            <a:ext cx="1159403" cy="246221"/>
            <a:chOff x="4766856" y="5877272"/>
            <a:chExt cx="1213910" cy="265762"/>
          </a:xfrm>
        </p:grpSpPr>
        <p:sp>
          <p:nvSpPr>
            <p:cNvPr id="26" name="타원 25"/>
            <p:cNvSpPr/>
            <p:nvPr/>
          </p:nvSpPr>
          <p:spPr>
            <a:xfrm flipH="1">
              <a:off x="4766856" y="5930244"/>
              <a:ext cx="144016" cy="14401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60032" y="5877272"/>
              <a:ext cx="1120734" cy="265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00" dirty="0"/>
                <a:t>동의하지 않음</a:t>
              </a:r>
            </a:p>
          </p:txBody>
        </p:sp>
      </p:grpSp>
      <p:sp>
        <p:nvSpPr>
          <p:cNvPr id="29" name="직사각형 28"/>
          <p:cNvSpPr/>
          <p:nvPr/>
        </p:nvSpPr>
        <p:spPr>
          <a:xfrm>
            <a:off x="4021929" y="5774671"/>
            <a:ext cx="707391" cy="2870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가입하기</a:t>
            </a:r>
          </a:p>
        </p:txBody>
      </p:sp>
      <p:sp>
        <p:nvSpPr>
          <p:cNvPr id="8" name="타원 7"/>
          <p:cNvSpPr/>
          <p:nvPr/>
        </p:nvSpPr>
        <p:spPr>
          <a:xfrm>
            <a:off x="3000217" y="5257802"/>
            <a:ext cx="292280" cy="2485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7" name="직사각형 6"/>
          <p:cNvSpPr/>
          <p:nvPr/>
        </p:nvSpPr>
        <p:spPr>
          <a:xfrm>
            <a:off x="2874733" y="5520870"/>
            <a:ext cx="677652" cy="2406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838200" y="6172200"/>
            <a:ext cx="189760" cy="18406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  <a:endParaRPr lang="ko-KR" altLang="en-US" sz="1000" b="1" dirty="0"/>
          </a:p>
        </p:txBody>
      </p:sp>
      <p:sp>
        <p:nvSpPr>
          <p:cNvPr id="30" name="직사각형 29"/>
          <p:cNvSpPr/>
          <p:nvPr/>
        </p:nvSpPr>
        <p:spPr>
          <a:xfrm>
            <a:off x="499215" y="2247469"/>
            <a:ext cx="4230099" cy="141587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bIns="0" rtlCol="0" anchor="ctr"/>
          <a:lstStyle/>
          <a:p>
            <a:pPr>
              <a:lnSpc>
                <a:spcPts val="1200"/>
              </a:lnSpc>
            </a:pPr>
            <a:r>
              <a:rPr lang="ko-KR" altLang="en-US" sz="800" dirty="0">
                <a:solidFill>
                  <a:schemeClr val="accent6"/>
                </a:solidFill>
              </a:rPr>
              <a:t>사업자관리시스템은 </a:t>
            </a:r>
            <a:r>
              <a:rPr lang="ko-KR" altLang="en-US" sz="800" dirty="0" err="1">
                <a:solidFill>
                  <a:schemeClr val="accent6"/>
                </a:solidFill>
              </a:rPr>
              <a:t>그린리모델링</a:t>
            </a:r>
            <a:r>
              <a:rPr lang="ko-KR" altLang="en-US" sz="800" dirty="0">
                <a:solidFill>
                  <a:schemeClr val="accent6"/>
                </a:solidFill>
              </a:rPr>
              <a:t> 사업자를 위한 시스템입니다</a:t>
            </a:r>
            <a:r>
              <a:rPr lang="en-US" altLang="ko-KR" sz="800" dirty="0">
                <a:solidFill>
                  <a:schemeClr val="accent6"/>
                </a:solidFill>
              </a:rPr>
              <a:t>. </a:t>
            </a:r>
          </a:p>
          <a:p>
            <a:pPr>
              <a:lnSpc>
                <a:spcPts val="1200"/>
              </a:lnSpc>
            </a:pPr>
            <a:r>
              <a:rPr lang="ko-KR" altLang="en-US" sz="800" dirty="0" err="1">
                <a:solidFill>
                  <a:schemeClr val="accent6"/>
                </a:solidFill>
              </a:rPr>
              <a:t>그린리모델링</a:t>
            </a:r>
            <a:r>
              <a:rPr lang="ko-KR" altLang="en-US" sz="800" dirty="0">
                <a:solidFill>
                  <a:schemeClr val="accent6"/>
                </a:solidFill>
              </a:rPr>
              <a:t> 사업자 등록을 신청하기 원하는 기업은 사업자 회원가입 후 </a:t>
            </a:r>
            <a:r>
              <a:rPr lang="ko-KR" altLang="en-US" sz="800" dirty="0" err="1">
                <a:solidFill>
                  <a:schemeClr val="accent6"/>
                </a:solidFill>
              </a:rPr>
              <a:t>그린리모델링</a:t>
            </a:r>
            <a:r>
              <a:rPr lang="ko-KR" altLang="en-US" sz="800" dirty="0">
                <a:solidFill>
                  <a:schemeClr val="accent6"/>
                </a:solidFill>
              </a:rPr>
              <a:t> 등록 신청서를 작성해 주시기 바랍니다</a:t>
            </a:r>
            <a:r>
              <a:rPr lang="en-US" altLang="ko-KR" sz="800" dirty="0">
                <a:solidFill>
                  <a:schemeClr val="accent6"/>
                </a:solidFill>
              </a:rPr>
              <a:t>.</a:t>
            </a:r>
          </a:p>
          <a:p>
            <a:pPr>
              <a:lnSpc>
                <a:spcPts val="1200"/>
              </a:lnSpc>
            </a:pPr>
            <a:r>
              <a:rPr lang="ko-KR" altLang="en-US" sz="800" dirty="0">
                <a:solidFill>
                  <a:schemeClr val="accent6"/>
                </a:solidFill>
              </a:rPr>
              <a:t>승인된 </a:t>
            </a:r>
            <a:r>
              <a:rPr lang="ko-KR" altLang="en-US" sz="800" dirty="0" err="1">
                <a:solidFill>
                  <a:schemeClr val="accent6"/>
                </a:solidFill>
              </a:rPr>
              <a:t>그린리모델링</a:t>
            </a:r>
            <a:r>
              <a:rPr lang="ko-KR" altLang="en-US" sz="800" dirty="0">
                <a:solidFill>
                  <a:schemeClr val="accent6"/>
                </a:solidFill>
              </a:rPr>
              <a:t> 사업자의 담당자는 가입 후 기업 및 관리자 승인 후 해당 기업과 동일한 기능으로 사업자관리시스템을 사용하실 수 있습니다</a:t>
            </a:r>
            <a:r>
              <a:rPr lang="en-US" altLang="ko-KR" sz="800" dirty="0">
                <a:solidFill>
                  <a:schemeClr val="accent6"/>
                </a:solidFill>
              </a:rPr>
              <a:t>.</a:t>
            </a:r>
          </a:p>
          <a:p>
            <a:pPr>
              <a:lnSpc>
                <a:spcPts val="1200"/>
              </a:lnSpc>
            </a:pPr>
            <a:r>
              <a:rPr lang="ko-KR" altLang="en-US" sz="800" dirty="0" err="1">
                <a:solidFill>
                  <a:schemeClr val="accent6"/>
                </a:solidFill>
              </a:rPr>
              <a:t>그린리모델링</a:t>
            </a:r>
            <a:r>
              <a:rPr lang="ko-KR" altLang="en-US" sz="800" dirty="0">
                <a:solidFill>
                  <a:schemeClr val="accent6"/>
                </a:solidFill>
              </a:rPr>
              <a:t> 사업자와 담당자 회원가입 및 로그인시 사업자 및 본인확인을 위해 범용인증서 인증을 하셔야 합니다</a:t>
            </a:r>
            <a:r>
              <a:rPr lang="en-US" altLang="ko-KR" sz="800" dirty="0">
                <a:solidFill>
                  <a:schemeClr val="accent6"/>
                </a:solidFill>
              </a:rPr>
              <a:t>.</a:t>
            </a:r>
          </a:p>
          <a:p>
            <a:pPr>
              <a:lnSpc>
                <a:spcPts val="1200"/>
              </a:lnSpc>
            </a:pPr>
            <a:r>
              <a:rPr lang="ko-KR" altLang="en-US" sz="800" dirty="0">
                <a:solidFill>
                  <a:schemeClr val="accent6"/>
                </a:solidFill>
              </a:rPr>
              <a:t>사업자 및 개인 범용인증서 발급기관은 안내페이지에서 확인하시기 바랍니다</a:t>
            </a:r>
            <a:r>
              <a:rPr lang="en-US" altLang="ko-KR" sz="800" dirty="0">
                <a:solidFill>
                  <a:schemeClr val="accent6"/>
                </a:solidFill>
              </a:rPr>
              <a:t>. </a:t>
            </a:r>
          </a:p>
          <a:p>
            <a:pPr>
              <a:lnSpc>
                <a:spcPts val="1200"/>
              </a:lnSpc>
            </a:pPr>
            <a:r>
              <a:rPr lang="ko-KR" altLang="en-US" sz="800" dirty="0">
                <a:solidFill>
                  <a:schemeClr val="accent6"/>
                </a:solidFill>
              </a:rPr>
              <a:t>대행기관인 모든 은행 공인인증센터에서도 범용인증서 발급이 가능합니다</a:t>
            </a:r>
            <a:r>
              <a:rPr lang="en-US" altLang="ko-KR" sz="800" dirty="0">
                <a:solidFill>
                  <a:schemeClr val="accent6"/>
                </a:solidFill>
              </a:rPr>
              <a:t>.</a:t>
            </a:r>
            <a:endParaRPr lang="ko-KR" altLang="en-US" sz="800" dirty="0">
              <a:solidFill>
                <a:schemeClr val="accent6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433786" y="3170367"/>
            <a:ext cx="1218713" cy="1785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bg1"/>
                </a:solidFill>
              </a:rPr>
              <a:t>안내페이지 </a:t>
            </a:r>
            <a:r>
              <a:rPr lang="ko-KR" altLang="en-US" sz="800" dirty="0" err="1">
                <a:solidFill>
                  <a:schemeClr val="bg1"/>
                </a:solidFill>
              </a:rPr>
              <a:t>바로가기</a:t>
            </a:r>
            <a:endParaRPr lang="en-US" altLang="ko-KR" sz="800" dirty="0">
              <a:solidFill>
                <a:schemeClr val="bg1"/>
              </a:solidFill>
            </a:endParaRPr>
          </a:p>
        </p:txBody>
      </p:sp>
      <p:cxnSp>
        <p:nvCxnSpPr>
          <p:cNvPr id="35" name="Line"/>
          <p:cNvCxnSpPr/>
          <p:nvPr/>
        </p:nvCxnSpPr>
        <p:spPr>
          <a:xfrm>
            <a:off x="6378417" y="1650860"/>
            <a:ext cx="497538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24600" y="1422494"/>
            <a:ext cx="1262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신규가입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6525082" y="2163883"/>
            <a:ext cx="4682051" cy="1867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오각형 37"/>
          <p:cNvSpPr/>
          <p:nvPr/>
        </p:nvSpPr>
        <p:spPr>
          <a:xfrm>
            <a:off x="6525078" y="1732651"/>
            <a:ext cx="1115487" cy="33540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약관동의</a:t>
            </a:r>
          </a:p>
        </p:txBody>
      </p:sp>
      <p:sp>
        <p:nvSpPr>
          <p:cNvPr id="39" name="오각형 38"/>
          <p:cNvSpPr/>
          <p:nvPr/>
        </p:nvSpPr>
        <p:spPr>
          <a:xfrm>
            <a:off x="7713933" y="1719904"/>
            <a:ext cx="1115487" cy="335409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</a:rPr>
              <a:t>사업자인증</a:t>
            </a:r>
          </a:p>
        </p:txBody>
      </p:sp>
      <p:sp>
        <p:nvSpPr>
          <p:cNvPr id="40" name="오각형 39"/>
          <p:cNvSpPr/>
          <p:nvPr/>
        </p:nvSpPr>
        <p:spPr>
          <a:xfrm>
            <a:off x="10091644" y="1732651"/>
            <a:ext cx="1115487" cy="33540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가입완료</a:t>
            </a:r>
          </a:p>
        </p:txBody>
      </p:sp>
      <p:sp>
        <p:nvSpPr>
          <p:cNvPr id="41" name="오각형 40"/>
          <p:cNvSpPr/>
          <p:nvPr/>
        </p:nvSpPr>
        <p:spPr>
          <a:xfrm>
            <a:off x="8902788" y="1719904"/>
            <a:ext cx="1115487" cy="335409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정보입력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7821" y="2201945"/>
            <a:ext cx="1740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/>
              <a:t>사업자 등록번호 인증</a:t>
            </a:r>
          </a:p>
        </p:txBody>
      </p:sp>
      <p:grpSp>
        <p:nvGrpSpPr>
          <p:cNvPr id="43" name="그룹 42"/>
          <p:cNvGrpSpPr/>
          <p:nvPr/>
        </p:nvGrpSpPr>
        <p:grpSpPr>
          <a:xfrm>
            <a:off x="6790352" y="3564241"/>
            <a:ext cx="4106243" cy="369332"/>
            <a:chOff x="1043608" y="3923764"/>
            <a:chExt cx="4248472" cy="342591"/>
          </a:xfrm>
        </p:grpSpPr>
        <p:grpSp>
          <p:nvGrpSpPr>
            <p:cNvPr id="47" name="그룹 46"/>
            <p:cNvGrpSpPr/>
            <p:nvPr/>
          </p:nvGrpSpPr>
          <p:grpSpPr>
            <a:xfrm>
              <a:off x="1043608" y="3923764"/>
              <a:ext cx="3346318" cy="342591"/>
              <a:chOff x="1441706" y="3789040"/>
              <a:chExt cx="3346318" cy="342591"/>
            </a:xfrm>
          </p:grpSpPr>
          <p:sp>
            <p:nvSpPr>
              <p:cNvPr id="49" name="직사각형 48"/>
              <p:cNvSpPr/>
              <p:nvPr userDrawn="1"/>
            </p:nvSpPr>
            <p:spPr>
              <a:xfrm>
                <a:off x="1441706" y="3898540"/>
                <a:ext cx="1042062" cy="1785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800" b="1" dirty="0">
                    <a:solidFill>
                      <a:schemeClr val="tx1"/>
                    </a:solidFill>
                  </a:rPr>
                  <a:t>사업자등록번호 </a:t>
                </a:r>
                <a:r>
                  <a:rPr lang="en-US" altLang="ko-KR" sz="800" b="1" dirty="0">
                    <a:solidFill>
                      <a:schemeClr val="tx1"/>
                    </a:solidFill>
                  </a:rPr>
                  <a:t>:</a:t>
                </a:r>
                <a:endParaRPr lang="ko-KR" altLang="en-US" sz="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직사각형 49"/>
              <p:cNvSpPr/>
              <p:nvPr userDrawn="1"/>
            </p:nvSpPr>
            <p:spPr>
              <a:xfrm>
                <a:off x="2483768" y="3898540"/>
                <a:ext cx="648072" cy="17853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3382793" y="3898540"/>
                <a:ext cx="506206" cy="17853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4139952" y="3898540"/>
                <a:ext cx="648072" cy="178532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091586" y="3789040"/>
                <a:ext cx="288916" cy="342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-</a:t>
                </a:r>
                <a:endParaRPr lang="ko-KR" alt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860707" y="3789040"/>
                <a:ext cx="288916" cy="342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/>
                  <a:t>-</a:t>
                </a:r>
                <a:endParaRPr lang="ko-KR" altLang="en-US" dirty="0"/>
              </a:p>
            </p:txBody>
          </p:sp>
        </p:grpSp>
        <p:sp>
          <p:nvSpPr>
            <p:cNvPr id="48" name="직사각형 47"/>
            <p:cNvSpPr/>
            <p:nvPr/>
          </p:nvSpPr>
          <p:spPr>
            <a:xfrm>
              <a:off x="4541917" y="4005064"/>
              <a:ext cx="750163" cy="229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bg1"/>
                  </a:solidFill>
                </a:rPr>
                <a:t>중복확인</a:t>
              </a: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9250482" y="4375701"/>
            <a:ext cx="1752739" cy="346831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bg1"/>
                </a:solidFill>
              </a:rPr>
              <a:t>사업자 범용인증서 인증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6617926" y="2418504"/>
            <a:ext cx="4466784" cy="108669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</a:rPr>
              <a:t>사업자확인을 위해 사업자범용인증서로 인증을 하셔야 합니다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</a:rPr>
              <a:t>사업자범용인증서 발급기관은 안내페이지에서 확인하시기 바랍니다</a:t>
            </a:r>
            <a:r>
              <a:rPr lang="en-US" altLang="ko-KR" sz="1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</a:rPr>
              <a:t>대행기관인 모든 은행 공인인증센터에서도 범용인증서 발급이 가능합니다</a:t>
            </a:r>
            <a:r>
              <a:rPr lang="en-US" altLang="ko-KR" sz="1000" dirty="0">
                <a:solidFill>
                  <a:schemeClr val="tx1"/>
                </a:solidFill>
              </a:rPr>
              <a:t>.</a:t>
            </a:r>
            <a:endParaRPr lang="ko-KR" altLang="en-US" sz="1000" dirty="0">
              <a:solidFill>
                <a:schemeClr val="tx1"/>
              </a:solidFill>
            </a:endParaRPr>
          </a:p>
          <a:p>
            <a:pPr algn="ctr"/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9297755" y="3234856"/>
            <a:ext cx="1598845" cy="2417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solidFill>
                  <a:schemeClr val="bg1"/>
                </a:solidFill>
              </a:rPr>
              <a:t>안내페이지 </a:t>
            </a:r>
            <a:r>
              <a:rPr lang="ko-KR" altLang="en-US" sz="900" dirty="0" err="1">
                <a:solidFill>
                  <a:schemeClr val="bg1"/>
                </a:solidFill>
              </a:rPr>
              <a:t>바로가기</a:t>
            </a:r>
            <a:endParaRPr lang="en-US" altLang="ko-KR" sz="900" dirty="0">
              <a:solidFill>
                <a:schemeClr val="bg1"/>
              </a:solidFill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9757769" y="3355723"/>
            <a:ext cx="1290151" cy="556604"/>
            <a:chOff x="3773751" y="5857570"/>
            <a:chExt cx="1290151" cy="556604"/>
          </a:xfrm>
        </p:grpSpPr>
        <p:sp>
          <p:nvSpPr>
            <p:cNvPr id="56" name="타원 55"/>
            <p:cNvSpPr/>
            <p:nvPr/>
          </p:nvSpPr>
          <p:spPr>
            <a:xfrm>
              <a:off x="3773751" y="5857570"/>
              <a:ext cx="316741" cy="2895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/>
                <a:t>2</a:t>
              </a:r>
              <a:endParaRPr lang="ko-KR" altLang="en-US" sz="1600" b="1" dirty="0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4053186" y="6138298"/>
              <a:ext cx="1010716" cy="2758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8" name="타원 57"/>
          <p:cNvSpPr/>
          <p:nvPr/>
        </p:nvSpPr>
        <p:spPr>
          <a:xfrm>
            <a:off x="8838979" y="4147287"/>
            <a:ext cx="316741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3</a:t>
            </a:r>
            <a:endParaRPr lang="ko-KR" altLang="en-US" sz="1600" b="1" dirty="0"/>
          </a:p>
        </p:txBody>
      </p:sp>
      <p:sp>
        <p:nvSpPr>
          <p:cNvPr id="59" name="직사각형 58"/>
          <p:cNvSpPr/>
          <p:nvPr/>
        </p:nvSpPr>
        <p:spPr>
          <a:xfrm>
            <a:off x="9155720" y="4321553"/>
            <a:ext cx="2006719" cy="47256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내용 개체 틀 2"/>
          <p:cNvSpPr txBox="1">
            <a:spLocks/>
          </p:cNvSpPr>
          <p:nvPr/>
        </p:nvSpPr>
        <p:spPr>
          <a:xfrm>
            <a:off x="6838609" y="5627375"/>
            <a:ext cx="4462685" cy="4686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1100"/>
              </a:lnSpc>
              <a:buNone/>
            </a:pPr>
            <a:r>
              <a:rPr lang="ko-KR" altLang="en-US" sz="1400" b="1" dirty="0">
                <a:solidFill>
                  <a:srgbClr val="103C68"/>
                </a:solidFill>
              </a:rPr>
              <a:t>사업자등록번호 중복확인</a:t>
            </a:r>
            <a:endParaRPr lang="en-US" altLang="ko-KR" sz="1400" b="1" dirty="0">
              <a:solidFill>
                <a:srgbClr val="103C68"/>
              </a:solidFill>
            </a:endParaRPr>
          </a:p>
          <a:p>
            <a:pPr marL="0" indent="0" algn="just">
              <a:lnSpc>
                <a:spcPts val="1100"/>
              </a:lnSpc>
              <a:buNone/>
            </a:pPr>
            <a:r>
              <a:rPr lang="en-US" altLang="ko-KR" sz="1200" b="1" dirty="0">
                <a:solidFill>
                  <a:srgbClr val="103C68"/>
                </a:solidFill>
              </a:rPr>
              <a:t>(</a:t>
            </a:r>
            <a:r>
              <a:rPr lang="ko-KR" altLang="en-US" sz="1200" b="1" dirty="0">
                <a:solidFill>
                  <a:srgbClr val="103C68"/>
                </a:solidFill>
              </a:rPr>
              <a:t>기존 등록업체의 경우 별도의 신규 가입</a:t>
            </a:r>
            <a:r>
              <a:rPr lang="en-US" altLang="ko-KR" sz="1200" b="1" dirty="0">
                <a:solidFill>
                  <a:srgbClr val="103C68"/>
                </a:solidFill>
              </a:rPr>
              <a:t> </a:t>
            </a:r>
            <a:r>
              <a:rPr lang="ko-KR" altLang="en-US" sz="1200" b="1" dirty="0">
                <a:solidFill>
                  <a:srgbClr val="103C68"/>
                </a:solidFill>
              </a:rPr>
              <a:t>없이 바로 로그인 가능</a:t>
            </a:r>
            <a:r>
              <a:rPr lang="en-US" altLang="ko-KR" sz="1200" b="1" dirty="0">
                <a:solidFill>
                  <a:srgbClr val="103C68"/>
                </a:solidFill>
              </a:rPr>
              <a:t>)</a:t>
            </a:r>
          </a:p>
        </p:txBody>
      </p:sp>
      <p:sp>
        <p:nvSpPr>
          <p:cNvPr id="63" name="타원 62"/>
          <p:cNvSpPr/>
          <p:nvPr/>
        </p:nvSpPr>
        <p:spPr>
          <a:xfrm>
            <a:off x="6591233" y="5558379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2</a:t>
            </a:r>
            <a:endParaRPr lang="ko-KR" altLang="en-US" sz="1000" b="1" dirty="0"/>
          </a:p>
        </p:txBody>
      </p:sp>
      <p:sp>
        <p:nvSpPr>
          <p:cNvPr id="64" name="내용 개체 틀 2"/>
          <p:cNvSpPr txBox="1">
            <a:spLocks/>
          </p:cNvSpPr>
          <p:nvPr/>
        </p:nvSpPr>
        <p:spPr>
          <a:xfrm>
            <a:off x="6831614" y="6225413"/>
            <a:ext cx="2944479" cy="3277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ko-KR" altLang="en-US" sz="1400" b="1" dirty="0">
                <a:solidFill>
                  <a:srgbClr val="103C68"/>
                </a:solidFill>
              </a:rPr>
              <a:t>범용인증서 인증 후 회원가입</a:t>
            </a:r>
            <a:endParaRPr lang="en-US" altLang="ko-KR" sz="1400" b="1" dirty="0">
              <a:solidFill>
                <a:srgbClr val="103C68"/>
              </a:solidFill>
            </a:endParaRPr>
          </a:p>
        </p:txBody>
      </p:sp>
      <p:sp>
        <p:nvSpPr>
          <p:cNvPr id="65" name="타원 64"/>
          <p:cNvSpPr/>
          <p:nvPr/>
        </p:nvSpPr>
        <p:spPr>
          <a:xfrm>
            <a:off x="6596398" y="6257942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3</a:t>
            </a:r>
            <a:endParaRPr lang="ko-KR" altLang="en-US" sz="1000" b="1" dirty="0"/>
          </a:p>
        </p:txBody>
      </p:sp>
      <p:sp>
        <p:nvSpPr>
          <p:cNvPr id="67" name="내용 개체 틀 2"/>
          <p:cNvSpPr txBox="1">
            <a:spLocks/>
          </p:cNvSpPr>
          <p:nvPr/>
        </p:nvSpPr>
        <p:spPr>
          <a:xfrm>
            <a:off x="505430" y="1126535"/>
            <a:ext cx="1291647" cy="32126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b="1" u="sng" dirty="0">
                <a:solidFill>
                  <a:srgbClr val="103C68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STEP 3</a:t>
            </a:r>
            <a:endParaRPr lang="ko-KR" altLang="en-US" b="1" u="sng" dirty="0">
              <a:solidFill>
                <a:srgbClr val="103C68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6598909" y="1123218"/>
            <a:ext cx="1291647" cy="32126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b="1" u="sng" dirty="0">
                <a:solidFill>
                  <a:srgbClr val="103C68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STEP 4</a:t>
            </a:r>
            <a:endParaRPr lang="ko-KR" altLang="en-US" b="1" u="sng" dirty="0">
              <a:solidFill>
                <a:srgbClr val="103C68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497" y="2914630"/>
            <a:ext cx="1978248" cy="2283284"/>
          </a:xfrm>
          <a:prstGeom prst="rect">
            <a:avLst/>
          </a:prstGeom>
        </p:spPr>
      </p:pic>
      <p:sp>
        <p:nvSpPr>
          <p:cNvPr id="4" name="자유형 3"/>
          <p:cNvSpPr/>
          <p:nvPr/>
        </p:nvSpPr>
        <p:spPr>
          <a:xfrm>
            <a:off x="8856784" y="4870946"/>
            <a:ext cx="720969" cy="237393"/>
          </a:xfrm>
          <a:custGeom>
            <a:avLst/>
            <a:gdLst>
              <a:gd name="connsiteX0" fmla="*/ 720969 w 720969"/>
              <a:gd name="connsiteY0" fmla="*/ 0 h 237393"/>
              <a:gd name="connsiteX1" fmla="*/ 720969 w 720969"/>
              <a:gd name="connsiteY1" fmla="*/ 237393 h 237393"/>
              <a:gd name="connsiteX2" fmla="*/ 0 w 720969"/>
              <a:gd name="connsiteY2" fmla="*/ 228600 h 2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969" h="237393">
                <a:moveTo>
                  <a:pt x="720969" y="0"/>
                </a:moveTo>
                <a:lnTo>
                  <a:pt x="720969" y="237393"/>
                </a:lnTo>
                <a:lnTo>
                  <a:pt x="0" y="228600"/>
                </a:ln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오른쪽 화살표 60"/>
          <p:cNvSpPr/>
          <p:nvPr/>
        </p:nvSpPr>
        <p:spPr>
          <a:xfrm>
            <a:off x="5410200" y="3449006"/>
            <a:ext cx="495881" cy="568429"/>
          </a:xfrm>
          <a:prstGeom prst="rightArrow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923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/>
        </p:nvSpPr>
        <p:spPr>
          <a:xfrm>
            <a:off x="306151" y="5491533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  <a:endParaRPr lang="ko-KR" altLang="en-US" sz="1000" b="1" dirty="0"/>
          </a:p>
        </p:txBody>
      </p:sp>
      <p:sp>
        <p:nvSpPr>
          <p:cNvPr id="30" name="타원 29"/>
          <p:cNvSpPr/>
          <p:nvPr/>
        </p:nvSpPr>
        <p:spPr>
          <a:xfrm>
            <a:off x="306151" y="5943600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2</a:t>
            </a:r>
            <a:endParaRPr lang="ko-KR" altLang="en-US" sz="1000" b="1" dirty="0"/>
          </a:p>
        </p:txBody>
      </p:sp>
      <p:cxnSp>
        <p:nvCxnSpPr>
          <p:cNvPr id="12" name="Line"/>
          <p:cNvCxnSpPr/>
          <p:nvPr/>
        </p:nvCxnSpPr>
        <p:spPr>
          <a:xfrm flipV="1">
            <a:off x="224408" y="1546149"/>
            <a:ext cx="4856982" cy="544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1309558"/>
            <a:ext cx="168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신규가입</a:t>
            </a:r>
          </a:p>
        </p:txBody>
      </p:sp>
      <p:sp>
        <p:nvSpPr>
          <p:cNvPr id="14" name="오각형 13"/>
          <p:cNvSpPr/>
          <p:nvPr/>
        </p:nvSpPr>
        <p:spPr>
          <a:xfrm>
            <a:off x="420658" y="1669599"/>
            <a:ext cx="1177751" cy="39707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약관동의</a:t>
            </a:r>
          </a:p>
        </p:txBody>
      </p:sp>
      <p:sp>
        <p:nvSpPr>
          <p:cNvPr id="15" name="오각형 14"/>
          <p:cNvSpPr/>
          <p:nvPr/>
        </p:nvSpPr>
        <p:spPr>
          <a:xfrm>
            <a:off x="1600200" y="1676410"/>
            <a:ext cx="1177751" cy="39707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사업자인증</a:t>
            </a:r>
          </a:p>
        </p:txBody>
      </p:sp>
      <p:sp>
        <p:nvSpPr>
          <p:cNvPr id="16" name="오각형 15"/>
          <p:cNvSpPr/>
          <p:nvPr/>
        </p:nvSpPr>
        <p:spPr>
          <a:xfrm>
            <a:off x="3886200" y="1669599"/>
            <a:ext cx="1177751" cy="397071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가입완료</a:t>
            </a:r>
          </a:p>
        </p:txBody>
      </p:sp>
      <p:sp>
        <p:nvSpPr>
          <p:cNvPr id="17" name="오각형 16"/>
          <p:cNvSpPr/>
          <p:nvPr/>
        </p:nvSpPr>
        <p:spPr>
          <a:xfrm>
            <a:off x="2743200" y="1676400"/>
            <a:ext cx="1177751" cy="397071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</a:rPr>
              <a:t>정보입력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420649" y="2336927"/>
            <a:ext cx="4660741" cy="230832"/>
            <a:chOff x="420649" y="2336927"/>
            <a:chExt cx="6264697" cy="230832"/>
          </a:xfrm>
        </p:grpSpPr>
        <p:sp>
          <p:nvSpPr>
            <p:cNvPr id="20" name="직사각형 19"/>
            <p:cNvSpPr/>
            <p:nvPr/>
          </p:nvSpPr>
          <p:spPr>
            <a:xfrm>
              <a:off x="432448" y="2336927"/>
              <a:ext cx="6252898" cy="216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0649" y="2336927"/>
              <a:ext cx="45341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/>
                <a:t>※</a:t>
              </a:r>
              <a:r>
                <a:rPr lang="ko-KR" altLang="en-US" sz="900" dirty="0"/>
                <a:t>모든 항목은 필수입력 항목입니다</a:t>
              </a:r>
              <a:r>
                <a:rPr lang="en-US" altLang="ko-KR" sz="900" dirty="0"/>
                <a:t>.</a:t>
              </a:r>
              <a:endParaRPr lang="ko-KR" altLang="en-US" sz="900" dirty="0"/>
            </a:p>
          </p:txBody>
        </p:sp>
      </p:grpSp>
      <p:sp>
        <p:nvSpPr>
          <p:cNvPr id="64" name="직사각형 63"/>
          <p:cNvSpPr/>
          <p:nvPr/>
        </p:nvSpPr>
        <p:spPr>
          <a:xfrm>
            <a:off x="3774813" y="5166320"/>
            <a:ext cx="949587" cy="2077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</a:rPr>
              <a:t>가입하기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2619377" y="123111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533400" y="5500325"/>
            <a:ext cx="4610100" cy="925889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00"/>
              </a:lnSpc>
              <a:buNone/>
            </a:pPr>
            <a:r>
              <a:rPr lang="ko-KR" altLang="en-US" sz="1400" b="1" dirty="0">
                <a:solidFill>
                  <a:srgbClr val="103C68"/>
                </a:solidFill>
              </a:rPr>
              <a:t>사업자 등록번호는 자동으로 입력됨</a:t>
            </a:r>
            <a:r>
              <a:rPr lang="en-US" altLang="ko-KR" sz="1400" b="1" dirty="0">
                <a:solidFill>
                  <a:srgbClr val="103C68"/>
                </a:solidFill>
              </a:rPr>
              <a:t>.</a:t>
            </a:r>
          </a:p>
          <a:p>
            <a:pPr marL="0" indent="0" algn="just">
              <a:lnSpc>
                <a:spcPts val="2000"/>
              </a:lnSpc>
              <a:buNone/>
            </a:pPr>
            <a:r>
              <a:rPr lang="ko-KR" altLang="en-US" sz="1400" b="1" dirty="0">
                <a:solidFill>
                  <a:srgbClr val="103C68"/>
                </a:solidFill>
              </a:rPr>
              <a:t>모든 항목은 필수 입력이며</a:t>
            </a:r>
            <a:r>
              <a:rPr lang="en-US" altLang="ko-KR" sz="1400" b="1" dirty="0">
                <a:solidFill>
                  <a:srgbClr val="103C68"/>
                </a:solidFill>
              </a:rPr>
              <a:t>, </a:t>
            </a:r>
            <a:r>
              <a:rPr lang="ko-KR" altLang="en-US" sz="1400" b="1" dirty="0" err="1">
                <a:solidFill>
                  <a:srgbClr val="103C68"/>
                </a:solidFill>
              </a:rPr>
              <a:t>작성후</a:t>
            </a:r>
            <a:r>
              <a:rPr lang="ko-KR" altLang="en-US" sz="1400" b="1" dirty="0">
                <a:solidFill>
                  <a:srgbClr val="103C68"/>
                </a:solidFill>
              </a:rPr>
              <a:t> 가입하기 버튼 입력</a:t>
            </a:r>
            <a:endParaRPr lang="en-US" altLang="ko-KR" sz="1400" b="1" dirty="0">
              <a:solidFill>
                <a:srgbClr val="103C68"/>
              </a:solidFill>
            </a:endParaRPr>
          </a:p>
          <a:p>
            <a:pPr marL="0" indent="0" algn="just">
              <a:lnSpc>
                <a:spcPts val="2000"/>
              </a:lnSpc>
              <a:buNone/>
            </a:pPr>
            <a:endParaRPr lang="en-US" altLang="ko-KR" sz="1400" b="1" dirty="0">
              <a:solidFill>
                <a:srgbClr val="103C68"/>
              </a:solidFill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762000" y="246190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1. </a:t>
            </a:r>
            <a:r>
              <a:rPr lang="ko-KR" altLang="en-US" sz="2000" dirty="0">
                <a:solidFill>
                  <a:schemeClr val="tx1"/>
                </a:solidFill>
              </a:rPr>
              <a:t>회원가입</a:t>
            </a:r>
            <a:r>
              <a:rPr lang="en-US" altLang="ko-KR" sz="2000" dirty="0">
                <a:solidFill>
                  <a:schemeClr val="tx1"/>
                </a:solidFill>
              </a:rPr>
              <a:t>/</a:t>
            </a:r>
            <a:r>
              <a:rPr lang="ko-KR" altLang="en-US" sz="2000" dirty="0">
                <a:solidFill>
                  <a:schemeClr val="tx1"/>
                </a:solidFill>
              </a:rPr>
              <a:t>로그인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사업자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3429000" y="5048968"/>
            <a:ext cx="269613" cy="2212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36" name="직사각형 35"/>
          <p:cNvSpPr/>
          <p:nvPr/>
        </p:nvSpPr>
        <p:spPr>
          <a:xfrm>
            <a:off x="3733800" y="5141085"/>
            <a:ext cx="1066800" cy="25824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내용 개체 틀 2"/>
          <p:cNvSpPr txBox="1">
            <a:spLocks/>
          </p:cNvSpPr>
          <p:nvPr/>
        </p:nvSpPr>
        <p:spPr>
          <a:xfrm>
            <a:off x="152405" y="911456"/>
            <a:ext cx="1291647" cy="32126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2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None/>
            </a:pPr>
            <a:r>
              <a:rPr lang="en-US" altLang="ko-KR" b="1" u="sng" dirty="0">
                <a:solidFill>
                  <a:srgbClr val="103C68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STEP 5</a:t>
            </a:r>
            <a:endParaRPr lang="ko-KR" altLang="en-US" b="1" u="sng" dirty="0">
              <a:solidFill>
                <a:srgbClr val="103C68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68" name="그림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18" y="2613428"/>
            <a:ext cx="4676672" cy="2375064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096000" y="1058075"/>
            <a:ext cx="16886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chemeClr val="accent6"/>
                </a:solidFill>
              </a:rPr>
              <a:t>신규가입</a:t>
            </a:r>
          </a:p>
        </p:txBody>
      </p:sp>
      <p:sp>
        <p:nvSpPr>
          <p:cNvPr id="70" name="오각형 69"/>
          <p:cNvSpPr/>
          <p:nvPr/>
        </p:nvSpPr>
        <p:spPr>
          <a:xfrm>
            <a:off x="6364257" y="1418114"/>
            <a:ext cx="1207995" cy="48765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약관동의</a:t>
            </a:r>
          </a:p>
        </p:txBody>
      </p:sp>
      <p:sp>
        <p:nvSpPr>
          <p:cNvPr id="71" name="오각형 70"/>
          <p:cNvSpPr/>
          <p:nvPr/>
        </p:nvSpPr>
        <p:spPr>
          <a:xfrm>
            <a:off x="7543800" y="1398959"/>
            <a:ext cx="1207995" cy="48765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사업자인증</a:t>
            </a:r>
          </a:p>
        </p:txBody>
      </p:sp>
      <p:sp>
        <p:nvSpPr>
          <p:cNvPr id="72" name="오각형 71"/>
          <p:cNvSpPr/>
          <p:nvPr/>
        </p:nvSpPr>
        <p:spPr>
          <a:xfrm>
            <a:off x="9982200" y="1418114"/>
            <a:ext cx="1207995" cy="487656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>
                    <a:lumMod val="95000"/>
                  </a:schemeClr>
                </a:solidFill>
              </a:rPr>
              <a:t>가입완료</a:t>
            </a:r>
          </a:p>
        </p:txBody>
      </p:sp>
      <p:sp>
        <p:nvSpPr>
          <p:cNvPr id="73" name="오각형 72"/>
          <p:cNvSpPr/>
          <p:nvPr/>
        </p:nvSpPr>
        <p:spPr>
          <a:xfrm>
            <a:off x="8763000" y="1398959"/>
            <a:ext cx="1207995" cy="487656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정보입력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6364250" y="2066186"/>
            <a:ext cx="5446750" cy="2195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accent6"/>
                </a:solidFill>
              </a:rPr>
              <a:t>그린리모델링</a:t>
            </a:r>
            <a:r>
              <a:rPr lang="ko-KR" altLang="en-US" dirty="0">
                <a:solidFill>
                  <a:schemeClr val="accent6"/>
                </a:solidFill>
              </a:rPr>
              <a:t> 사업자로 회원가입 되었습니다</a:t>
            </a:r>
            <a:r>
              <a:rPr lang="en-US" altLang="ko-KR" dirty="0">
                <a:solidFill>
                  <a:schemeClr val="accent6"/>
                </a:solidFill>
              </a:rPr>
              <a:t>.</a:t>
            </a:r>
          </a:p>
          <a:p>
            <a:pPr algn="ctr"/>
            <a:r>
              <a:rPr lang="ko-KR" altLang="en-US" dirty="0">
                <a:solidFill>
                  <a:schemeClr val="accent6"/>
                </a:solidFill>
              </a:rPr>
              <a:t>로그인 후 사업자관리시스템으로 이동하여 </a:t>
            </a:r>
            <a:r>
              <a:rPr lang="ko-KR" altLang="en-US" dirty="0" err="1">
                <a:solidFill>
                  <a:schemeClr val="accent6"/>
                </a:solidFill>
              </a:rPr>
              <a:t>그린리모델링</a:t>
            </a:r>
            <a:r>
              <a:rPr lang="ko-KR" altLang="en-US" dirty="0">
                <a:solidFill>
                  <a:schemeClr val="accent6"/>
                </a:solidFill>
              </a:rPr>
              <a:t> 사업자 등록신청서를 작성해 주시기 바랍니다</a:t>
            </a:r>
            <a:r>
              <a:rPr lang="en-US" altLang="ko-KR" dirty="0">
                <a:solidFill>
                  <a:schemeClr val="accent6"/>
                </a:solidFill>
              </a:rPr>
              <a:t>.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8539265" y="4616051"/>
            <a:ext cx="1055072" cy="2160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</a:rPr>
              <a:t>로그인</a:t>
            </a:r>
          </a:p>
        </p:txBody>
      </p:sp>
      <p:sp>
        <p:nvSpPr>
          <p:cNvPr id="76" name="타원 75"/>
          <p:cNvSpPr/>
          <p:nvPr/>
        </p:nvSpPr>
        <p:spPr>
          <a:xfrm>
            <a:off x="6858000" y="5410970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3</a:t>
            </a:r>
            <a:endParaRPr lang="ko-KR" altLang="en-US" sz="1000" b="1" dirty="0"/>
          </a:p>
        </p:txBody>
      </p:sp>
      <p:sp>
        <p:nvSpPr>
          <p:cNvPr id="77" name="내용 개체 틀 2"/>
          <p:cNvSpPr txBox="1">
            <a:spLocks/>
          </p:cNvSpPr>
          <p:nvPr/>
        </p:nvSpPr>
        <p:spPr>
          <a:xfrm>
            <a:off x="7131595" y="5388480"/>
            <a:ext cx="4483815" cy="10885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20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6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r>
              <a:rPr lang="ko-KR" altLang="en-US" sz="1400" b="1">
                <a:solidFill>
                  <a:srgbClr val="103C68"/>
                </a:solidFill>
              </a:rPr>
              <a:t>회원가입 완료 후 사업자로 바로 로그인 가능</a:t>
            </a:r>
            <a:endParaRPr lang="en-US" altLang="ko-KR" sz="1400" b="1">
              <a:solidFill>
                <a:srgbClr val="103C68"/>
              </a:solidFill>
            </a:endParaRP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r>
              <a:rPr lang="en-US" altLang="ko-KR" sz="1400" b="1">
                <a:solidFill>
                  <a:srgbClr val="103C68"/>
                </a:solidFill>
              </a:rPr>
              <a:t>[</a:t>
            </a:r>
            <a:r>
              <a:rPr lang="ko-KR" altLang="en-US" sz="1400" b="1">
                <a:solidFill>
                  <a:srgbClr val="103C68"/>
                </a:solidFill>
              </a:rPr>
              <a:t>로그인</a:t>
            </a:r>
            <a:r>
              <a:rPr lang="en-US" altLang="ko-KR" sz="1400" b="1">
                <a:solidFill>
                  <a:srgbClr val="103C68"/>
                </a:solidFill>
              </a:rPr>
              <a:t>]</a:t>
            </a:r>
            <a:r>
              <a:rPr lang="ko-KR" altLang="en-US" sz="1400" b="1">
                <a:solidFill>
                  <a:srgbClr val="103C68"/>
                </a:solidFill>
              </a:rPr>
              <a:t>버튼 클릭 후 공인 인증서 화면에서 인증서 선택 후 로그인</a:t>
            </a:r>
            <a:r>
              <a:rPr lang="en-US" altLang="ko-KR" sz="1400" b="1">
                <a:solidFill>
                  <a:srgbClr val="103C68"/>
                </a:solidFill>
              </a:rPr>
              <a:t>.</a:t>
            </a: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endParaRPr lang="en-US" altLang="ko-KR" sz="1400">
              <a:solidFill>
                <a:srgbClr val="103C68"/>
              </a:solidFill>
            </a:endParaRP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endParaRPr lang="en-US" altLang="ko-KR" sz="1400" b="1" dirty="0">
              <a:solidFill>
                <a:srgbClr val="103C68"/>
              </a:solidFill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8380894" y="4296139"/>
            <a:ext cx="316741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3</a:t>
            </a:r>
            <a:endParaRPr lang="ko-KR" altLang="en-US" sz="1600" b="1" dirty="0"/>
          </a:p>
        </p:txBody>
      </p:sp>
      <p:sp>
        <p:nvSpPr>
          <p:cNvPr id="82" name="오른쪽 화살표 81"/>
          <p:cNvSpPr/>
          <p:nvPr/>
        </p:nvSpPr>
        <p:spPr>
          <a:xfrm>
            <a:off x="5492537" y="3352800"/>
            <a:ext cx="495881" cy="568429"/>
          </a:xfrm>
          <a:prstGeom prst="rightArrow">
            <a:avLst/>
          </a:prstGeom>
          <a:solidFill>
            <a:srgbClr val="006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887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9" y="2042866"/>
            <a:ext cx="6775952" cy="3873740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2619377" y="123111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8172193" y="3899377"/>
            <a:ext cx="2561853" cy="2526091"/>
          </a:xfrm>
        </p:spPr>
        <p:txBody>
          <a:bodyPr>
            <a:noAutofit/>
          </a:bodyPr>
          <a:lstStyle/>
          <a:p>
            <a:pPr marL="0" indent="0" algn="just">
              <a:lnSpc>
                <a:spcPts val="2000"/>
              </a:lnSpc>
              <a:buNone/>
            </a:pPr>
            <a:endParaRPr lang="en-US" altLang="ko-KR" sz="1600" b="1" dirty="0">
              <a:solidFill>
                <a:srgbClr val="103C68"/>
              </a:solidFill>
            </a:endParaRPr>
          </a:p>
          <a:p>
            <a:pPr marL="0" indent="0" algn="just">
              <a:lnSpc>
                <a:spcPts val="2000"/>
              </a:lnSpc>
              <a:buNone/>
            </a:pPr>
            <a:r>
              <a:rPr lang="ko-KR" altLang="en-US" sz="1600" b="1" dirty="0">
                <a:solidFill>
                  <a:srgbClr val="103C68"/>
                </a:solidFill>
              </a:rPr>
              <a:t>사업자 </a:t>
            </a:r>
            <a:r>
              <a:rPr lang="en-US" altLang="ko-KR" sz="1600" b="1" dirty="0">
                <a:solidFill>
                  <a:srgbClr val="103C68"/>
                </a:solidFill>
              </a:rPr>
              <a:t>[</a:t>
            </a:r>
            <a:r>
              <a:rPr lang="ko-KR" altLang="en-US" sz="1600" b="1" dirty="0">
                <a:solidFill>
                  <a:srgbClr val="103C68"/>
                </a:solidFill>
              </a:rPr>
              <a:t>탭</a:t>
            </a:r>
            <a:r>
              <a:rPr lang="en-US" altLang="ko-KR" sz="1600" b="1" dirty="0">
                <a:solidFill>
                  <a:srgbClr val="103C68"/>
                </a:solidFill>
              </a:rPr>
              <a:t>] </a:t>
            </a:r>
            <a:r>
              <a:rPr lang="ko-KR" altLang="en-US" sz="1600" b="1" dirty="0">
                <a:solidFill>
                  <a:srgbClr val="103C68"/>
                </a:solidFill>
              </a:rPr>
              <a:t>선택</a:t>
            </a:r>
            <a:endParaRPr lang="en-US" altLang="ko-KR" sz="1600" b="1" dirty="0">
              <a:solidFill>
                <a:srgbClr val="103C68"/>
              </a:solidFill>
            </a:endParaRPr>
          </a:p>
          <a:p>
            <a:pPr marL="0" indent="0" algn="just">
              <a:lnSpc>
                <a:spcPts val="2000"/>
              </a:lnSpc>
              <a:buNone/>
            </a:pPr>
            <a:r>
              <a:rPr lang="ko-KR" altLang="en-US" sz="1600" b="1" dirty="0">
                <a:solidFill>
                  <a:srgbClr val="103C68"/>
                </a:solidFill>
              </a:rPr>
              <a:t>사업자등록번호 입력 후</a:t>
            </a:r>
            <a:endParaRPr lang="en-US" altLang="ko-KR" sz="1600" b="1" dirty="0">
              <a:solidFill>
                <a:srgbClr val="103C68"/>
              </a:solidFill>
            </a:endParaRPr>
          </a:p>
          <a:p>
            <a:pPr marL="0" indent="0" algn="just">
              <a:lnSpc>
                <a:spcPts val="2000"/>
              </a:lnSpc>
              <a:buNone/>
            </a:pPr>
            <a:r>
              <a:rPr lang="ko-KR" altLang="en-US" sz="1600" b="1" dirty="0">
                <a:solidFill>
                  <a:srgbClr val="103C68"/>
                </a:solidFill>
              </a:rPr>
              <a:t>인증서 로그인</a:t>
            </a:r>
            <a:endParaRPr lang="en-US" altLang="ko-KR" sz="1600" b="1" dirty="0">
              <a:solidFill>
                <a:srgbClr val="103C68"/>
              </a:solidFill>
            </a:endParaRPr>
          </a:p>
          <a:p>
            <a:pPr marL="0" indent="0" algn="just">
              <a:lnSpc>
                <a:spcPts val="2000"/>
              </a:lnSpc>
              <a:buNone/>
            </a:pPr>
            <a:r>
              <a:rPr lang="en-US" altLang="ko-KR" sz="1600" b="1" dirty="0">
                <a:solidFill>
                  <a:srgbClr val="103C68"/>
                </a:solidFill>
              </a:rPr>
              <a:t>[</a:t>
            </a:r>
            <a:r>
              <a:rPr lang="ko-KR" altLang="en-US" sz="1600" b="1" dirty="0">
                <a:solidFill>
                  <a:srgbClr val="103C68"/>
                </a:solidFill>
              </a:rPr>
              <a:t>로그인</a:t>
            </a:r>
            <a:r>
              <a:rPr lang="en-US" altLang="ko-KR" sz="1600" b="1" dirty="0">
                <a:solidFill>
                  <a:srgbClr val="103C68"/>
                </a:solidFill>
              </a:rPr>
              <a:t>]</a:t>
            </a:r>
            <a:r>
              <a:rPr lang="ko-KR" altLang="en-US" sz="1600" b="1" dirty="0">
                <a:solidFill>
                  <a:srgbClr val="103C68"/>
                </a:solidFill>
              </a:rPr>
              <a:t>버튼 클릭 후 공인 인증서 화면에서 인증서 선택 후 로그인</a:t>
            </a:r>
            <a:r>
              <a:rPr lang="en-US" altLang="ko-KR" sz="1600" b="1" dirty="0">
                <a:solidFill>
                  <a:srgbClr val="103C68"/>
                </a:solidFill>
              </a:rPr>
              <a:t>.</a:t>
            </a:r>
          </a:p>
          <a:p>
            <a:pPr marL="0" indent="0" algn="just">
              <a:lnSpc>
                <a:spcPts val="2000"/>
              </a:lnSpc>
              <a:buNone/>
            </a:pPr>
            <a:endParaRPr lang="en-US" altLang="ko-KR" sz="1600" b="1" dirty="0">
              <a:solidFill>
                <a:srgbClr val="103C68"/>
              </a:solidFill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762000" y="246190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1. </a:t>
            </a:r>
            <a:r>
              <a:rPr lang="ko-KR" altLang="en-US" sz="2000" dirty="0">
                <a:solidFill>
                  <a:schemeClr val="tx1"/>
                </a:solidFill>
              </a:rPr>
              <a:t>회원가입</a:t>
            </a:r>
            <a:r>
              <a:rPr lang="en-US" altLang="ko-KR" sz="2000" dirty="0">
                <a:solidFill>
                  <a:schemeClr val="tx1"/>
                </a:solidFill>
              </a:rPr>
              <a:t>/</a:t>
            </a:r>
            <a:r>
              <a:rPr lang="ko-KR" altLang="en-US" sz="2000" dirty="0">
                <a:solidFill>
                  <a:schemeClr val="tx1"/>
                </a:solidFill>
              </a:rPr>
              <a:t>로그인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사업자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574497" y="2699119"/>
            <a:ext cx="316741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1</a:t>
            </a:r>
            <a:endParaRPr lang="ko-KR" altLang="en-US" sz="1600" b="1" dirty="0"/>
          </a:p>
        </p:txBody>
      </p:sp>
      <p:sp>
        <p:nvSpPr>
          <p:cNvPr id="9" name="타원 8"/>
          <p:cNvSpPr/>
          <p:nvPr/>
        </p:nvSpPr>
        <p:spPr>
          <a:xfrm>
            <a:off x="7848606" y="4321415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1</a:t>
            </a:r>
            <a:endParaRPr lang="ko-KR" altLang="en-US" sz="1000" b="1" dirty="0"/>
          </a:p>
        </p:txBody>
      </p:sp>
      <p:sp>
        <p:nvSpPr>
          <p:cNvPr id="30" name="타원 29"/>
          <p:cNvSpPr/>
          <p:nvPr/>
        </p:nvSpPr>
        <p:spPr>
          <a:xfrm>
            <a:off x="7851025" y="4724407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2</a:t>
            </a:r>
            <a:endParaRPr lang="ko-KR" altLang="en-US" sz="1000" b="1" dirty="0"/>
          </a:p>
        </p:txBody>
      </p:sp>
      <p:sp>
        <p:nvSpPr>
          <p:cNvPr id="7" name="직사각형 6"/>
          <p:cNvSpPr/>
          <p:nvPr/>
        </p:nvSpPr>
        <p:spPr>
          <a:xfrm>
            <a:off x="616448" y="3047999"/>
            <a:ext cx="3498351" cy="50830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2355675" y="3690217"/>
            <a:ext cx="316741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2</a:t>
            </a:r>
            <a:endParaRPr lang="ko-KR" altLang="en-US" sz="1600" b="1" dirty="0"/>
          </a:p>
        </p:txBody>
      </p:sp>
      <p:sp>
        <p:nvSpPr>
          <p:cNvPr id="36" name="직사각형 35"/>
          <p:cNvSpPr/>
          <p:nvPr/>
        </p:nvSpPr>
        <p:spPr>
          <a:xfrm>
            <a:off x="2743200" y="3621539"/>
            <a:ext cx="2590800" cy="35819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10287000" y="2843879"/>
            <a:ext cx="316741" cy="289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/>
              <a:t>3</a:t>
            </a:r>
            <a:endParaRPr lang="ko-KR" altLang="en-US" sz="1600" b="1" dirty="0"/>
          </a:p>
        </p:txBody>
      </p:sp>
      <p:sp>
        <p:nvSpPr>
          <p:cNvPr id="35" name="자유형 34"/>
          <p:cNvSpPr/>
          <p:nvPr/>
        </p:nvSpPr>
        <p:spPr>
          <a:xfrm>
            <a:off x="5400781" y="3429828"/>
            <a:ext cx="1813389" cy="520777"/>
          </a:xfrm>
          <a:custGeom>
            <a:avLst/>
            <a:gdLst>
              <a:gd name="connsiteX0" fmla="*/ 0 w 553916"/>
              <a:gd name="connsiteY0" fmla="*/ 553915 h 553915"/>
              <a:gd name="connsiteX1" fmla="*/ 553916 w 553916"/>
              <a:gd name="connsiteY1" fmla="*/ 553915 h 553915"/>
              <a:gd name="connsiteX2" fmla="*/ 545123 w 553916"/>
              <a:gd name="connsiteY2" fmla="*/ 0 h 55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3916" h="553915">
                <a:moveTo>
                  <a:pt x="0" y="553915"/>
                </a:moveTo>
                <a:lnTo>
                  <a:pt x="553916" y="553915"/>
                </a:lnTo>
                <a:lnTo>
                  <a:pt x="545123" y="0"/>
                </a:ln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7851024" y="5562607"/>
            <a:ext cx="197133" cy="1963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3</a:t>
            </a:r>
            <a:endParaRPr lang="ko-KR" altLang="en-US" sz="1000" b="1" dirty="0"/>
          </a:p>
        </p:txBody>
      </p:sp>
      <p:sp>
        <p:nvSpPr>
          <p:cNvPr id="38" name="제목 1"/>
          <p:cNvSpPr txBox="1">
            <a:spLocks/>
          </p:cNvSpPr>
          <p:nvPr/>
        </p:nvSpPr>
        <p:spPr>
          <a:xfrm>
            <a:off x="609600" y="855485"/>
            <a:ext cx="2971800" cy="404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사업자 로그인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570" y="491317"/>
            <a:ext cx="2881593" cy="3325920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7392401" y="2843879"/>
            <a:ext cx="2742199" cy="58594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3145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2619377" y="123111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762000" y="246190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2. </a:t>
            </a:r>
            <a:r>
              <a:rPr lang="ko-KR" altLang="en-US" sz="2000" dirty="0">
                <a:solidFill>
                  <a:schemeClr val="tx1"/>
                </a:solidFill>
              </a:rPr>
              <a:t>사업자 등록신청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414948" y="1143000"/>
            <a:ext cx="2986178" cy="4747844"/>
            <a:chOff x="238104" y="1049377"/>
            <a:chExt cx="2986178" cy="4747844"/>
          </a:xfrm>
        </p:grpSpPr>
        <p:grpSp>
          <p:nvGrpSpPr>
            <p:cNvPr id="10" name="그룹 9"/>
            <p:cNvGrpSpPr/>
            <p:nvPr/>
          </p:nvGrpSpPr>
          <p:grpSpPr>
            <a:xfrm>
              <a:off x="238104" y="1049377"/>
              <a:ext cx="2757578" cy="4747844"/>
              <a:chOff x="442822" y="738556"/>
              <a:chExt cx="3062402" cy="5050259"/>
            </a:xfrm>
          </p:grpSpPr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2822" y="738556"/>
                <a:ext cx="3062402" cy="1383117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  <a:effectLst>
                <a:softEdge rad="112500"/>
              </a:effectLst>
            </p:spPr>
          </p:pic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822" y="2102578"/>
                <a:ext cx="2985901" cy="2042680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  <a:effectLst>
                <a:softEdge rad="112500"/>
              </a:effectLst>
            </p:spPr>
          </p:pic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6800" y="3402784"/>
                <a:ext cx="2286000" cy="2386031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  <a:effectLst>
                <a:softEdge rad="112500"/>
              </a:effectLst>
            </p:spPr>
          </p:pic>
        </p:grpSp>
        <p:sp>
          <p:nvSpPr>
            <p:cNvPr id="7" name="직사각형 6"/>
            <p:cNvSpPr/>
            <p:nvPr/>
          </p:nvSpPr>
          <p:spPr>
            <a:xfrm>
              <a:off x="466704" y="1610614"/>
              <a:ext cx="2757578" cy="762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/>
          <a:srcRect l="21080" t="32727" r="3765"/>
          <a:stretch/>
        </p:blipFill>
        <p:spPr>
          <a:xfrm>
            <a:off x="533400" y="1221505"/>
            <a:ext cx="6923903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내용 개체 틀 2"/>
          <p:cNvSpPr txBox="1">
            <a:spLocks/>
          </p:cNvSpPr>
          <p:nvPr/>
        </p:nvSpPr>
        <p:spPr>
          <a:xfrm>
            <a:off x="732688" y="4788605"/>
            <a:ext cx="6096000" cy="91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20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6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2000"/>
              </a:lnSpc>
              <a:buAutoNum type="arabicPeriod"/>
            </a:pPr>
            <a:r>
              <a:rPr lang="ko-KR" altLang="en-US" sz="1600" b="1" dirty="0" err="1">
                <a:solidFill>
                  <a:srgbClr val="103C68"/>
                </a:solidFill>
              </a:rPr>
              <a:t>오래시간</a:t>
            </a:r>
            <a:r>
              <a:rPr lang="ko-KR" altLang="en-US" sz="1600" b="1" dirty="0">
                <a:solidFill>
                  <a:srgbClr val="103C68"/>
                </a:solidFill>
              </a:rPr>
              <a:t> 작성할 경우 </a:t>
            </a:r>
            <a:r>
              <a:rPr lang="en-US" altLang="ko-KR" sz="1600" b="1" dirty="0">
                <a:solidFill>
                  <a:srgbClr val="103C68"/>
                </a:solidFill>
              </a:rPr>
              <a:t>(20</a:t>
            </a:r>
            <a:r>
              <a:rPr lang="ko-KR" altLang="en-US" sz="1600" b="1" dirty="0" err="1">
                <a:solidFill>
                  <a:srgbClr val="103C68"/>
                </a:solidFill>
              </a:rPr>
              <a:t>분내외</a:t>
            </a:r>
            <a:r>
              <a:rPr lang="en-US" altLang="ko-KR" sz="1600" b="1" dirty="0">
                <a:solidFill>
                  <a:srgbClr val="103C68"/>
                </a:solidFill>
              </a:rPr>
              <a:t>) [</a:t>
            </a:r>
            <a:r>
              <a:rPr lang="ko-KR" altLang="en-US" sz="1600" b="1" dirty="0">
                <a:solidFill>
                  <a:srgbClr val="103C68"/>
                </a:solidFill>
              </a:rPr>
              <a:t>임시저장</a:t>
            </a:r>
            <a:r>
              <a:rPr lang="en-US" altLang="ko-KR" sz="1600" b="1" dirty="0">
                <a:solidFill>
                  <a:srgbClr val="103C68"/>
                </a:solidFill>
              </a:rPr>
              <a:t>] </a:t>
            </a:r>
            <a:r>
              <a:rPr lang="ko-KR" altLang="en-US" sz="1600" b="1" dirty="0">
                <a:solidFill>
                  <a:srgbClr val="103C68"/>
                </a:solidFill>
              </a:rPr>
              <a:t>버튼을 눌러 입력자료를 저장하세요</a:t>
            </a:r>
            <a:r>
              <a:rPr lang="en-US" altLang="ko-KR" sz="1600" b="1" dirty="0">
                <a:solidFill>
                  <a:srgbClr val="103C68"/>
                </a:solidFill>
              </a:rPr>
              <a:t>.</a:t>
            </a: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endParaRPr lang="en-US" altLang="ko-KR" sz="1400" b="1" dirty="0">
              <a:solidFill>
                <a:srgbClr val="103C6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5318284"/>
            <a:ext cx="6996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103C68"/>
                </a:solidFill>
              </a:rPr>
              <a:t>2.  </a:t>
            </a:r>
            <a:r>
              <a:rPr lang="ko-KR" altLang="en-US" sz="1600" b="1" dirty="0">
                <a:solidFill>
                  <a:srgbClr val="103C68"/>
                </a:solidFill>
              </a:rPr>
              <a:t>사업자 등록 필요한 서류 스캔은</a:t>
            </a:r>
            <a:r>
              <a:rPr lang="en-US" altLang="ko-KR" sz="1600" b="1" dirty="0">
                <a:solidFill>
                  <a:srgbClr val="103C68"/>
                </a:solidFill>
              </a:rPr>
              <a:t>  .jpg / 2MB</a:t>
            </a:r>
            <a:r>
              <a:rPr lang="ko-KR" altLang="en-US" sz="1600" b="1" dirty="0">
                <a:solidFill>
                  <a:srgbClr val="103C68"/>
                </a:solidFill>
              </a:rPr>
              <a:t>용량으로 준비해주세요</a:t>
            </a:r>
            <a:r>
              <a:rPr lang="en-US" altLang="ko-KR" sz="1600" b="1" dirty="0">
                <a:solidFill>
                  <a:srgbClr val="103C68"/>
                </a:solidFill>
              </a:rPr>
              <a:t>.</a:t>
            </a:r>
          </a:p>
          <a:p>
            <a:endParaRPr lang="en-US" altLang="ko-KR" sz="1400" b="1" dirty="0">
              <a:solidFill>
                <a:srgbClr val="103C6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847963"/>
            <a:ext cx="6996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103C68"/>
                </a:solidFill>
              </a:rPr>
              <a:t>3.  </a:t>
            </a:r>
            <a:r>
              <a:rPr lang="ko-KR" altLang="en-US" sz="1600" b="1" dirty="0">
                <a:solidFill>
                  <a:srgbClr val="103C68"/>
                </a:solidFill>
              </a:rPr>
              <a:t>가입 시 입력한 내용이 그대로 보여지며</a:t>
            </a:r>
            <a:r>
              <a:rPr lang="en-US" altLang="ko-KR" sz="1600" b="1" dirty="0">
                <a:solidFill>
                  <a:srgbClr val="103C68"/>
                </a:solidFill>
              </a:rPr>
              <a:t>, </a:t>
            </a:r>
            <a:r>
              <a:rPr lang="ko-KR" altLang="en-US" sz="1600" b="1" dirty="0">
                <a:solidFill>
                  <a:srgbClr val="103C68"/>
                </a:solidFill>
              </a:rPr>
              <a:t>수정이 가능합니다</a:t>
            </a:r>
            <a:r>
              <a:rPr lang="en-US" altLang="ko-KR" sz="1600" b="1" dirty="0">
                <a:solidFill>
                  <a:srgbClr val="103C68"/>
                </a:solidFill>
              </a:rPr>
              <a:t>.</a:t>
            </a:r>
          </a:p>
          <a:p>
            <a:endParaRPr lang="en-US" altLang="ko-KR" sz="1400" b="1" dirty="0">
              <a:solidFill>
                <a:srgbClr val="103C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436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2619377" y="123111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762000" y="246190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2. </a:t>
            </a:r>
            <a:r>
              <a:rPr lang="ko-KR" altLang="en-US" sz="2000" dirty="0">
                <a:solidFill>
                  <a:schemeClr val="tx1"/>
                </a:solidFill>
              </a:rPr>
              <a:t>사업자 등록신청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6248400" cy="3889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그룹 8"/>
          <p:cNvGrpSpPr/>
          <p:nvPr/>
        </p:nvGrpSpPr>
        <p:grpSpPr>
          <a:xfrm>
            <a:off x="8383914" y="1143000"/>
            <a:ext cx="2757578" cy="4747844"/>
            <a:chOff x="442822" y="738556"/>
            <a:chExt cx="3062402" cy="5050259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822" y="738556"/>
              <a:ext cx="3062402" cy="1383117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822" y="2102578"/>
              <a:ext cx="2985901" cy="204268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6800" y="3402784"/>
              <a:ext cx="2286000" cy="2386031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softEdge rad="112500"/>
            </a:effectLst>
          </p:spPr>
        </p:pic>
      </p:grpSp>
      <p:sp>
        <p:nvSpPr>
          <p:cNvPr id="10" name="직사각형 9"/>
          <p:cNvSpPr/>
          <p:nvPr/>
        </p:nvSpPr>
        <p:spPr>
          <a:xfrm>
            <a:off x="8596222" y="2415583"/>
            <a:ext cx="2757578" cy="131005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685800" y="5433644"/>
            <a:ext cx="6096000" cy="91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20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6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2000"/>
              </a:lnSpc>
              <a:buAutoNum type="arabicPeriod"/>
            </a:pPr>
            <a:r>
              <a:rPr lang="ko-KR" altLang="en-US" sz="1600" b="1" dirty="0">
                <a:solidFill>
                  <a:srgbClr val="103C68"/>
                </a:solidFill>
              </a:rPr>
              <a:t>사업가능지역을 선택하면 추후 </a:t>
            </a:r>
            <a:r>
              <a:rPr lang="ko-KR" altLang="en-US" sz="1600" b="1" dirty="0" err="1">
                <a:solidFill>
                  <a:srgbClr val="103C68"/>
                </a:solidFill>
              </a:rPr>
              <a:t>그린리모델링을</a:t>
            </a:r>
            <a:r>
              <a:rPr lang="ko-KR" altLang="en-US" sz="1600" b="1" dirty="0">
                <a:solidFill>
                  <a:srgbClr val="103C68"/>
                </a:solidFill>
              </a:rPr>
              <a:t> 원하는 건축주가 사업자를 선택할 때 참고 할 예정입니다</a:t>
            </a:r>
            <a:r>
              <a:rPr lang="en-US" altLang="ko-KR" sz="1600" b="1" dirty="0">
                <a:solidFill>
                  <a:srgbClr val="103C68"/>
                </a:solidFill>
              </a:rPr>
              <a:t>.</a:t>
            </a: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endParaRPr lang="en-US" altLang="ko-KR" sz="1400" b="1" dirty="0">
              <a:solidFill>
                <a:srgbClr val="103C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272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직사각형 33"/>
          <p:cNvSpPr/>
          <p:nvPr/>
        </p:nvSpPr>
        <p:spPr>
          <a:xfrm>
            <a:off x="2574815" y="99665"/>
            <a:ext cx="1876427" cy="63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lang="ko-KR" alt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762000" y="246190"/>
            <a:ext cx="2971800" cy="40441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>
                <a:solidFill>
                  <a:schemeClr val="tx1"/>
                </a:solidFill>
              </a:rPr>
              <a:t>2. </a:t>
            </a:r>
            <a:r>
              <a:rPr lang="ko-KR" altLang="en-US" sz="2000" dirty="0">
                <a:solidFill>
                  <a:schemeClr val="tx1"/>
                </a:solidFill>
              </a:rPr>
              <a:t>사업자 등록신청</a:t>
            </a:r>
            <a:endParaRPr lang="ko-KR" altLang="en-US" sz="1600" b="0" dirty="0">
              <a:solidFill>
                <a:schemeClr val="tx1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8383914" y="1143000"/>
            <a:ext cx="2757578" cy="4747844"/>
            <a:chOff x="442822" y="738556"/>
            <a:chExt cx="3062402" cy="5050259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822" y="738556"/>
              <a:ext cx="3062402" cy="1383117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822" y="2116467"/>
              <a:ext cx="2985901" cy="204268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softEdge rad="112500"/>
            </a:effectLst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402784"/>
              <a:ext cx="2286000" cy="2386031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softEdge rad="112500"/>
            </a:effectLst>
          </p:spPr>
        </p:pic>
      </p:grpSp>
      <p:sp>
        <p:nvSpPr>
          <p:cNvPr id="14" name="직사각형 13"/>
          <p:cNvSpPr/>
          <p:nvPr/>
        </p:nvSpPr>
        <p:spPr>
          <a:xfrm>
            <a:off x="8596222" y="3719146"/>
            <a:ext cx="2757578" cy="146245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867496"/>
            <a:ext cx="6724123" cy="4331040"/>
          </a:xfrm>
          <a:prstGeom prst="rect">
            <a:avLst/>
          </a:prstGeom>
        </p:spPr>
      </p:pic>
      <p:sp>
        <p:nvSpPr>
          <p:cNvPr id="15" name="내용 개체 틀 2"/>
          <p:cNvSpPr txBox="1">
            <a:spLocks/>
          </p:cNvSpPr>
          <p:nvPr/>
        </p:nvSpPr>
        <p:spPr>
          <a:xfrm>
            <a:off x="685800" y="5304030"/>
            <a:ext cx="6096000" cy="91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20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lang="en-US" sz="16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39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1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51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2900" indent="-1778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14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ts val="2000"/>
              </a:lnSpc>
              <a:buAutoNum type="arabicPeriod"/>
            </a:pPr>
            <a:r>
              <a:rPr lang="ko-KR" altLang="en-US" sz="1600" b="1" dirty="0">
                <a:solidFill>
                  <a:srgbClr val="103C68"/>
                </a:solidFill>
              </a:rPr>
              <a:t>사업가능공사를 선택하시면 추후 </a:t>
            </a:r>
            <a:r>
              <a:rPr lang="ko-KR" altLang="en-US" sz="1600" b="1" dirty="0" err="1">
                <a:solidFill>
                  <a:srgbClr val="103C68"/>
                </a:solidFill>
              </a:rPr>
              <a:t>그린리모델링을</a:t>
            </a:r>
            <a:r>
              <a:rPr lang="ko-KR" altLang="en-US" sz="1600" b="1" dirty="0">
                <a:solidFill>
                  <a:srgbClr val="103C68"/>
                </a:solidFill>
              </a:rPr>
              <a:t> 원하는 건축주가 사업자를 선택할 때 참고 할 예정입니다</a:t>
            </a:r>
            <a:r>
              <a:rPr lang="en-US" altLang="ko-KR" sz="1600" b="1" dirty="0">
                <a:solidFill>
                  <a:srgbClr val="103C68"/>
                </a:solidFill>
              </a:rPr>
              <a:t>.</a:t>
            </a:r>
          </a:p>
          <a:p>
            <a:pPr marL="342900" indent="-342900" algn="just">
              <a:lnSpc>
                <a:spcPts val="2000"/>
              </a:lnSpc>
              <a:buAutoNum type="arabicPeriod"/>
            </a:pPr>
            <a:r>
              <a:rPr lang="ko-KR" altLang="en-US" sz="1600" b="1" dirty="0">
                <a:solidFill>
                  <a:srgbClr val="103C68"/>
                </a:solidFill>
              </a:rPr>
              <a:t>에너지평가사를 선택 시 </a:t>
            </a:r>
            <a:r>
              <a:rPr lang="en-US" altLang="ko-KR" sz="1600" b="1" dirty="0">
                <a:solidFill>
                  <a:srgbClr val="103C68"/>
                </a:solidFill>
              </a:rPr>
              <a:t>[</a:t>
            </a:r>
            <a:r>
              <a:rPr lang="ko-KR" altLang="en-US" sz="1600" b="1" dirty="0">
                <a:solidFill>
                  <a:srgbClr val="103C68"/>
                </a:solidFill>
              </a:rPr>
              <a:t>등급</a:t>
            </a:r>
            <a:r>
              <a:rPr lang="en-US" altLang="ko-KR" sz="1600" b="1" dirty="0">
                <a:solidFill>
                  <a:srgbClr val="103C68"/>
                </a:solidFill>
              </a:rPr>
              <a:t>]</a:t>
            </a:r>
            <a:r>
              <a:rPr lang="ko-KR" altLang="en-US" sz="1600" b="1" dirty="0">
                <a:solidFill>
                  <a:srgbClr val="103C68"/>
                </a:solidFill>
              </a:rPr>
              <a:t>부분은 비활성화 됩니다</a:t>
            </a:r>
            <a:r>
              <a:rPr lang="en-US" altLang="ko-KR" sz="1600" b="1" dirty="0">
                <a:solidFill>
                  <a:srgbClr val="103C68"/>
                </a:solidFill>
              </a:rPr>
              <a:t>.</a:t>
            </a:r>
          </a:p>
          <a:p>
            <a:pPr marL="0" indent="0" algn="just">
              <a:lnSpc>
                <a:spcPts val="2000"/>
              </a:lnSpc>
              <a:buFont typeface="Arial" pitchFamily="34" charset="0"/>
              <a:buNone/>
            </a:pPr>
            <a:endParaRPr lang="en-US" altLang="ko-KR" sz="1400" b="1" dirty="0">
              <a:solidFill>
                <a:srgbClr val="103C68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815" y="1793147"/>
            <a:ext cx="4086225" cy="1647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41148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Click!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4724400" y="3886200"/>
            <a:ext cx="150231" cy="2276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388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IHS General Use AUG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07C8A"/>
        </a:solidFill>
        <a:ln>
          <a:noFill/>
        </a:ln>
      </a:spPr>
      <a:bodyPr lIns="72000" rIns="72000" rtlCol="0" anchor="ctr"/>
      <a:lstStyle>
        <a:defPPr algn="ctr">
          <a:defRPr sz="1600" b="1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707C8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Corporate blue">
      <a:srgbClr val="0066B3"/>
    </a:custClr>
    <a:custClr name="Grey 2">
      <a:srgbClr val="A1ABB2"/>
    </a:custClr>
    <a:custClr name="Blue 4">
      <a:srgbClr val="103C68"/>
    </a:custClr>
    <a:custClr name="Green 2">
      <a:srgbClr val="BED158"/>
    </a:custClr>
    <a:custClr name="Blue 2">
      <a:srgbClr val="00A9CB"/>
    </a:custClr>
    <a:custClr name="Orange 2">
      <a:srgbClr val="FDBA4D"/>
    </a:custClr>
    <a:custClr name="CLF Purple">
      <a:srgbClr val="4B254C"/>
    </a:custClr>
    <a:custClr name="Red 3">
      <a:srgbClr val="F7BFAD"/>
    </a:custClr>
    <a:custClr name="CLF Burnt Orange">
      <a:srgbClr val="C84623"/>
    </a:custClr>
    <a:custClr name="Blue 3">
      <a:srgbClr val="A1DBE4"/>
    </a:custClr>
    <a:custClr name="CLF Dark Green 2">
      <a:srgbClr val="265B3F"/>
    </a:custClr>
    <a:custClr name="CLF Light Yellow">
      <a:srgbClr val="FFD200"/>
    </a:custClr>
    <a:custClr name="Grey 1">
      <a:srgbClr val="707C8A"/>
    </a:custClr>
    <a:custClr name="Grey 3">
      <a:srgbClr val="D8DCDB"/>
    </a:custClr>
    <a:custClr name="Green 1">
      <a:srgbClr val="96BC33"/>
    </a:custClr>
    <a:custClr name="Orange 1">
      <a:srgbClr val="F7941D"/>
    </a:custClr>
    <a:custClr name="Red 1">
      <a:srgbClr val="F04E23"/>
    </a:custClr>
    <a:custClr name="Orange 3">
      <a:srgbClr val="FFDD7F"/>
    </a:custClr>
    <a:custClr name="Green 3">
      <a:srgbClr val="ECEE9A"/>
    </a:custClr>
    <a:custClr name="Corporate grey">
      <a:srgbClr val="F1F2F2"/>
    </a:custClr>
    <a:custClr name="Red 2">
      <a:srgbClr val="E98756"/>
    </a:custClr>
    <a:custClr name="Blue 1">
      <a:srgbClr val="0091AC"/>
    </a:custClr>
    <a:custClr name="Light Land Fill">
      <a:srgbClr val="F2F1EC"/>
    </a:custClr>
    <a:custClr name="Land Fill">
      <a:srgbClr val="D3D2C2"/>
    </a:custClr>
    <a:custClr name="Dark Land Fill">
      <a:srgbClr val="A8A89D"/>
    </a:custClr>
    <a:custClr name="Land Borders">
      <a:srgbClr val="6D6E67"/>
    </a:custClr>
    <a:custClr name="Sea Fill">
      <a:srgbClr val="D1DFE7"/>
    </a:custClr>
    <a:custClr name="Sea Text">
      <a:srgbClr val="467082"/>
    </a:custClr>
    <a:custClr name="Countries Text">
      <a:srgbClr val="606A70"/>
    </a:custClr>
    <a:custClr name="Cities/Towns Text">
      <a:srgbClr val="231F20"/>
    </a:custClr>
  </a:custClrLst>
  <a:extLst>
    <a:ext uri="{05A4C25C-085E-4340-85A3-A5531E510DB2}">
      <thm15:themeFamily xmlns="" xmlns:thm15="http://schemas.microsoft.com/office/thememl/2012/main" name="IHS General Use AUG 2015" id="{D95B3FB3-5120-45DF-A789-0690A29CAF24}" vid="{D0DAA821-7A7E-452E-AC7A-F206B150F4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B57210F382474EAFD9C41028CB78ED" ma:contentTypeVersion="3" ma:contentTypeDescription="Create a new document." ma:contentTypeScope="" ma:versionID="f458f59ff63aa0fe003c67b351f05b28">
  <xsd:schema xmlns:xsd="http://www.w3.org/2001/XMLSchema" xmlns:xs="http://www.w3.org/2001/XMLSchema" xmlns:p="http://schemas.microsoft.com/office/2006/metadata/properties" xmlns:ns2="3e540f4b-6c5a-49b9-8bb9-83fe4d8f8b5d" targetNamespace="http://schemas.microsoft.com/office/2006/metadata/properties" ma:root="true" ma:fieldsID="61b8e2890d383e9d361f580f56184666" ns2:_="">
    <xsd:import namespace="3e540f4b-6c5a-49b9-8bb9-83fe4d8f8b5d"/>
    <xsd:element name="properties">
      <xsd:complexType>
        <xsd:sequence>
          <xsd:element name="documentManagement">
            <xsd:complexType>
              <xsd:all>
                <xsd:element ref="ns2:Order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40f4b-6c5a-49b9-8bb9-83fe4d8f8b5d" elementFormDefault="qualified">
    <xsd:import namespace="http://schemas.microsoft.com/office/2006/documentManagement/types"/>
    <xsd:import namespace="http://schemas.microsoft.com/office/infopath/2007/PartnerControls"/>
    <xsd:element name="Ordering" ma:index="8" nillable="true" ma:displayName="Ordering" ma:internalName="Ordering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ing xmlns="3e540f4b-6c5a-49b9-8bb9-83fe4d8f8b5d" xsi:nil="true"/>
  </documentManagement>
</p:properties>
</file>

<file path=customXml/itemProps1.xml><?xml version="1.0" encoding="utf-8"?>
<ds:datastoreItem xmlns:ds="http://schemas.openxmlformats.org/officeDocument/2006/customXml" ds:itemID="{AB516DF9-CD71-40A1-B5EC-F44D00D39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309D71-FD43-42D3-BE90-16AC2D908D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540f4b-6c5a-49b9-8bb9-83fe4d8f8b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10F771-771C-4228-A5C9-B0AB6ADB53F5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3e540f4b-6c5a-49b9-8bb9-83fe4d8f8b5d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IHS_General Use_Template_External_03_11_2014</Template>
  <TotalTime>47021</TotalTime>
  <Words>1228</Words>
  <Application>Microsoft Office PowerPoint</Application>
  <PresentationFormat>사용자 지정</PresentationFormat>
  <Paragraphs>283</Paragraphs>
  <Slides>25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IHS General Use AUG 2015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IHS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MRO “Right” to Unlock Performance</dc:title>
  <dc:creator>xec30459</dc:creator>
  <cp:lastModifiedBy>LH</cp:lastModifiedBy>
  <cp:revision>1037</cp:revision>
  <cp:lastPrinted>2017-01-16T06:56:42Z</cp:lastPrinted>
  <dcterms:created xsi:type="dcterms:W3CDTF">2014-03-27T17:09:35Z</dcterms:created>
  <dcterms:modified xsi:type="dcterms:W3CDTF">2017-02-15T05:42:57Z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0x010100EFB57210F382474EAFD9C41028CB78ED</vt:lpwstr>
  </property>
</Properties>
</file>