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1" r:id="rId2"/>
    <p:sldId id="362" r:id="rId3"/>
    <p:sldId id="363" r:id="rId4"/>
    <p:sldId id="378" r:id="rId5"/>
    <p:sldId id="379" r:id="rId6"/>
    <p:sldId id="383" r:id="rId7"/>
    <p:sldId id="384" r:id="rId8"/>
    <p:sldId id="385" r:id="rId9"/>
    <p:sldId id="386" r:id="rId10"/>
    <p:sldId id="381" r:id="rId11"/>
    <p:sldId id="380" r:id="rId12"/>
    <p:sldId id="382" r:id="rId13"/>
    <p:sldId id="387" r:id="rId14"/>
    <p:sldId id="260" r:id="rId15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78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-109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76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BF4-8F7E-4F32-9B18-4CE13FC62D67}" type="datetimeFigureOut">
              <a:rPr lang="ko-KR" altLang="en-US" smtClean="0"/>
              <a:pPr/>
              <a:t>2017-01-04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0714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764" y="9370714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935D-CAF2-4D7C-A5C9-9C4F0F8828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876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C1B29-255D-4A9B-B2CA-D48F073F9E35}" type="datetimeFigureOut">
              <a:rPr lang="ko-KR" altLang="en-US" smtClean="0"/>
              <a:pPr/>
              <a:t>2017-01-04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E036A-AB3A-4B02-A91B-86EADB1206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9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A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28" y="508934"/>
            <a:ext cx="1078994" cy="716281"/>
          </a:xfrm>
          <a:prstGeom prst="rect">
            <a:avLst/>
          </a:prstGeom>
        </p:spPr>
      </p:pic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8106" y="2276872"/>
            <a:ext cx="7196302" cy="86177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5600" spc="-600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제목을 입력하세요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87152" y="1718226"/>
            <a:ext cx="7157256" cy="49244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3200" b="1" spc="-250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제목을 입력하세요</a:t>
            </a: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97661" y="5530294"/>
            <a:ext cx="2592288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r">
              <a:buNone/>
              <a:defRPr sz="1800" b="1" spc="-100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직책 </a:t>
            </a:r>
            <a:r>
              <a:rPr lang="en-US" altLang="ko-KR" smtClean="0"/>
              <a:t>/ </a:t>
            </a:r>
            <a:r>
              <a:rPr lang="ko-KR" altLang="en-US" smtClean="0"/>
              <a:t>이름</a:t>
            </a: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7706444" y="5588536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400" b="0" spc="-100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altLang="ko-KR" smtClean="0"/>
              <a:t>2012. 12. 15</a:t>
            </a:r>
            <a:endParaRPr lang="ko-KR" altLang="en-US" smtClean="0"/>
          </a:p>
        </p:txBody>
      </p:sp>
      <p:cxnSp>
        <p:nvCxnSpPr>
          <p:cNvPr id="20" name="직선 연결선 19"/>
          <p:cNvCxnSpPr/>
          <p:nvPr userDrawn="1"/>
        </p:nvCxnSpPr>
        <p:spPr>
          <a:xfrm>
            <a:off x="7545010" y="5581347"/>
            <a:ext cx="0" cy="2340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0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A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67544" y="1066446"/>
            <a:ext cx="1596475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altLang="ko-KR" sz="2800" b="1" spc="-100" baseline="0" smtClean="0">
                <a:solidFill>
                  <a:schemeClr val="bg1"/>
                </a:solidFill>
              </a:rPr>
              <a:t>Contents</a:t>
            </a:r>
            <a:endParaRPr lang="ko-KR" altLang="en-US" sz="2800" b="1" spc="-100" baseline="0">
              <a:solidFill>
                <a:schemeClr val="bg1"/>
              </a:solidFill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285608"/>
            <a:ext cx="3907551" cy="33855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200" spc="-150" baseline="0">
                <a:solidFill>
                  <a:schemeClr val="accent5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콘텐츠를 입력하세요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44008" y="4106875"/>
            <a:ext cx="3907551" cy="33855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200" spc="-150" baseline="0">
                <a:solidFill>
                  <a:schemeClr val="accent5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콘텐츠를 입력하세요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8" y="4928142"/>
            <a:ext cx="3907551" cy="33855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200" spc="-150" baseline="0">
                <a:solidFill>
                  <a:schemeClr val="accent5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콘텐츠를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6653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A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63100" y="3242612"/>
            <a:ext cx="3907551" cy="40549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635" b="1" spc="-150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콘텐츠를 입력하세요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44008" y="4106875"/>
            <a:ext cx="3907551" cy="33855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200" spc="-150" baseline="0">
                <a:solidFill>
                  <a:schemeClr val="accent5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콘텐츠를 입력하세요</a:t>
            </a: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8" y="4928142"/>
            <a:ext cx="3907551" cy="33855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200" spc="-150" baseline="0">
                <a:solidFill>
                  <a:schemeClr val="accent5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콘텐츠를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21875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A_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3636" y="275462"/>
            <a:ext cx="7157256" cy="246221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1600" b="1" spc="-1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타이틀을 입력하십시오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4277" y="1086644"/>
            <a:ext cx="7157256" cy="40011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600" b="1" spc="-150" baseline="0">
                <a:solidFill>
                  <a:schemeClr val="accent5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제목을 입력하십시오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57842" y="1844824"/>
            <a:ext cx="2682110" cy="30777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000" b="1" spc="-1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소제목</a:t>
            </a:r>
          </a:p>
        </p:txBody>
      </p:sp>
      <p:sp>
        <p:nvSpPr>
          <p:cNvPr id="7" name="텍스트 개체 틀 12"/>
          <p:cNvSpPr txBox="1">
            <a:spLocks/>
          </p:cNvSpPr>
          <p:nvPr userDrawn="1"/>
        </p:nvSpPr>
        <p:spPr>
          <a:xfrm>
            <a:off x="8172399" y="6387241"/>
            <a:ext cx="608943" cy="215444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spc="-100" baseline="0">
                <a:solidFill>
                  <a:schemeClr val="tx2"/>
                </a:solidFill>
                <a:latin typeface="+mj-ea"/>
                <a:ea typeface="+mj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116F7B-F187-4CB8-B7E9-2D0FF370354D}" type="slidenum">
              <a:rPr lang="en-US" altLang="ko-KR" sz="1400" b="1" smtClean="0">
                <a:solidFill>
                  <a:schemeClr val="accent6"/>
                </a:solidFill>
              </a:rPr>
              <a:pPr/>
              <a:t>‹#›</a:t>
            </a:fld>
            <a:endParaRPr lang="ko-KR" altLang="en-US" sz="14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9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A_내지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3636" y="275462"/>
            <a:ext cx="7157256" cy="246221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1600" b="1" spc="-10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타이틀을 입력하십시오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0" y="1086644"/>
            <a:ext cx="7157256" cy="40011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2600" b="1" spc="-150" baseline="0">
                <a:solidFill>
                  <a:schemeClr val="accent5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ko-KR" altLang="en-US" smtClean="0"/>
              <a:t>제목을 입력하십시오</a:t>
            </a:r>
          </a:p>
        </p:txBody>
      </p:sp>
    </p:spTree>
    <p:extLst>
      <p:ext uri="{BB962C8B-B14F-4D97-AF65-F5344CB8AC3E}">
        <p14:creationId xmlns:p14="http://schemas.microsoft.com/office/powerpoint/2010/main" val="335156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A_끝맺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jw\바탕 화면\tibranding Work\121215 LH PPT Work\LH 기본 소스\LH 소스 모음\시그니춰 한글 좌우조합 white 표현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272" y="5369148"/>
            <a:ext cx="2158380" cy="807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928662" y="2894768"/>
            <a:ext cx="3071834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ko-KR" altLang="en-US" sz="4400" b="0" dirty="0" smtClean="0">
                <a:solidFill>
                  <a:srgbClr val="234600"/>
                </a:solidFill>
                <a:latin typeface="+mj-lt"/>
              </a:rPr>
              <a:t>감사합니다</a:t>
            </a:r>
            <a:r>
              <a:rPr lang="en-US" altLang="ko-KR" sz="4400" b="0" dirty="0" smtClean="0">
                <a:solidFill>
                  <a:srgbClr val="234600"/>
                </a:solidFill>
                <a:latin typeface="+mj-lt"/>
              </a:rPr>
              <a:t>.</a:t>
            </a:r>
            <a:endParaRPr lang="ko-KR" altLang="en-US" sz="4400" b="0" dirty="0" smtClean="0">
              <a:solidFill>
                <a:srgbClr val="234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7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0000"/>
            <a:lum/>
          </a:blip>
          <a:srcRect/>
          <a:stretch>
            <a:fillRect l="26000" t="20000" r="26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7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4insure.or.kr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remodeling.or.kr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611560" y="1998419"/>
            <a:ext cx="8136904" cy="646331"/>
          </a:xfrm>
        </p:spPr>
        <p:txBody>
          <a:bodyPr/>
          <a:lstStyle/>
          <a:p>
            <a:pPr>
              <a:defRPr/>
            </a:pPr>
            <a:r>
              <a:rPr lang="ko-KR" altLang="en-US" sz="4200" spc="-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ko-KR" altLang="en-US" sz="4200" spc="-200" dirty="0" err="1" smtClean="0">
                <a:solidFill>
                  <a:schemeClr val="tx1"/>
                </a:solidFill>
              </a:rPr>
              <a:t>그린리모델링</a:t>
            </a:r>
            <a:r>
              <a:rPr lang="ko-KR" altLang="en-US" sz="4200" spc="-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4200" spc="-200" dirty="0" smtClean="0">
                <a:solidFill>
                  <a:schemeClr val="tx1"/>
                </a:solidFill>
              </a:rPr>
              <a:t>사업자 모집 설명회</a:t>
            </a:r>
            <a:endParaRPr lang="ko-KR" altLang="en-US" sz="4200" spc="-200" dirty="0">
              <a:solidFill>
                <a:schemeClr val="tx1"/>
              </a:solidFill>
            </a:endParaRPr>
          </a:p>
        </p:txBody>
      </p:sp>
      <p:pic>
        <p:nvPicPr>
          <p:cNvPr id="17" name="그림 16" descr="BI_korean[long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10" y="5292820"/>
            <a:ext cx="5554700" cy="90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16722" y="996803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952" y="883320"/>
            <a:ext cx="351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4</a:t>
            </a:r>
            <a:r>
              <a:rPr lang="ko-KR" altLang="en-US" sz="20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대보험</a:t>
            </a:r>
            <a:r>
              <a:rPr lang="ko-KR" altLang="en-US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가입증명서</a:t>
            </a:r>
            <a:endParaRPr lang="en-US" altLang="ko-KR" sz="2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84912" y="1083375"/>
            <a:ext cx="4572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4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대사회보험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정보연계시스템에서 제공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(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hlinkClick r:id="rId2"/>
              </a:rPr>
              <a:t>www.4insure.or.kr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의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[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증명서발급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메뉴에서 발급을 할 수 있음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6722" y="1283430"/>
            <a:ext cx="3925476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사업자등록증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및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법인등기부등본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altLang="ko-KR" sz="8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전문인력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재직증명서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 4</a:t>
            </a:r>
            <a:r>
              <a:rPr lang="ko-KR" altLang="en-US" sz="16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대보험가입증명서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다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자격증 사본 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 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해당 시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 </a:t>
            </a:r>
            <a:r>
              <a:rPr lang="ko-KR" altLang="en-US" sz="16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갑지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*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대한건축사협회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대한측량협회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한국엔지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니어링협회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한국건설기술인협회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기술사회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한국건설기술관리협회에서 발급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받은 </a:t>
            </a:r>
            <a:r>
              <a:rPr lang="ko-KR" altLang="en-US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증명서서류만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인정합니다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사무실 입증서류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건물등기부등본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나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건축물대장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다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부동산임대차계약서</a:t>
            </a:r>
            <a:r>
              <a:rPr lang="en-US" altLang="ko-KR" sz="1600" spc="-15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spc="-15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임대인 경우</a:t>
            </a:r>
            <a:r>
              <a:rPr lang="en-US" altLang="ko-KR" sz="1600" spc="-15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ko-KR" altLang="en-US" sz="800" spc="-150" dirty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장비의 현황을 확인할 수 있는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서류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(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사진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err="1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제품라벨지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등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1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83096" y="2348880"/>
            <a:ext cx="3772814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꺾인 연결선 25"/>
          <p:cNvCxnSpPr/>
          <p:nvPr/>
        </p:nvCxnSpPr>
        <p:spPr>
          <a:xfrm rot="5400000" flipH="1" flipV="1">
            <a:off x="3923928" y="1628800"/>
            <a:ext cx="1152128" cy="288032"/>
          </a:xfrm>
          <a:prstGeom prst="bentConnector3">
            <a:avLst>
              <a:gd name="adj1" fmla="val 99131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2" name="그림 21" descr="제목 없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9" y="2060849"/>
            <a:ext cx="432047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16722" y="996803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952" y="883320"/>
            <a:ext cx="351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</a:t>
            </a:r>
            <a:endParaRPr lang="en-US" altLang="ko-KR" sz="2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14598" y="1083375"/>
            <a:ext cx="472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유의사항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「</a:t>
            </a:r>
            <a:r>
              <a:rPr lang="ko-KR" altLang="en-US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건설기술진흥법」시행령 제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117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조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항 제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</a:t>
            </a:r>
            <a:r>
              <a:rPr lang="ko-KR" altLang="en-US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호 및 제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5</a:t>
            </a:r>
            <a:r>
              <a:rPr lang="ko-KR" altLang="en-US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호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에 따라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건설기술자의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경력관리에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관한 업무를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위탁받은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기관에서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발급한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경력증명서만 인정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*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양식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「건설기술진흥법」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시행규칙서식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18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6722" y="1283430"/>
            <a:ext cx="3925476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사업자등록증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및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법인등기부등본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altLang="ko-KR" sz="8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전문인력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재직증명서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나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4</a:t>
            </a:r>
            <a:r>
              <a:rPr lang="ko-KR" altLang="en-US" sz="16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대보험가입증명서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다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자격증 사본 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 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해당 시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갑지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*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대한건축사협회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대한측량협회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한국엔지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니어링협회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한국건설기술인협회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한국건설기술관리협회에서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발급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받은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증명서서류만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인정합니다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사무실 입증서류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건물등기부등본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나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건축물대장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다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부동산임대차계약서</a:t>
            </a:r>
            <a:r>
              <a:rPr lang="en-US" altLang="ko-KR" sz="1600" spc="-15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spc="-15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임대인 경우</a:t>
            </a:r>
            <a:r>
              <a:rPr lang="en-US" altLang="ko-KR" sz="1600" spc="-15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ko-KR" altLang="en-US" sz="800" spc="-150" dirty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장비의 현황을 확인할 수 있는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서류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(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사진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err="1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제품라벨지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등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1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72210" y="2924944"/>
            <a:ext cx="3772814" cy="13681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11711" r="36094" b="11252"/>
          <a:stretch/>
        </p:blipFill>
        <p:spPr bwMode="auto">
          <a:xfrm>
            <a:off x="4932040" y="2708920"/>
            <a:ext cx="4032448" cy="395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6" name="꺾인 연결선 25"/>
          <p:cNvCxnSpPr/>
          <p:nvPr/>
        </p:nvCxnSpPr>
        <p:spPr>
          <a:xfrm rot="5400000" flipH="1" flipV="1">
            <a:off x="3657470" y="1881480"/>
            <a:ext cx="1671266" cy="301810"/>
          </a:xfrm>
          <a:prstGeom prst="bentConnector3">
            <a:avLst>
              <a:gd name="adj1" fmla="val 100154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16722" y="996803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952" y="883320"/>
            <a:ext cx="351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장비 현황</a:t>
            </a:r>
            <a:endParaRPr lang="en-US" altLang="ko-KR" sz="2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60168" y="1028945"/>
            <a:ext cx="472940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유의사항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 사진 및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제품라벨지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제출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6722" y="1283430"/>
            <a:ext cx="3925476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사업자등록증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및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법인등기부등본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altLang="ko-KR" sz="8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전문인력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재직증명서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나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4</a:t>
            </a:r>
            <a:r>
              <a:rPr lang="ko-KR" altLang="en-US" sz="16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대보험가입증명서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다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자격증 사본 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 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해당 시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 </a:t>
            </a:r>
            <a:r>
              <a:rPr lang="ko-KR" altLang="en-US" sz="16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갑지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*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대한건축사협회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대한측량협회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한국엔지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니어링협회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한국건설기술인협회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기술사회</a:t>
            </a: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한국건설기술관리협회에서 발급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받은 </a:t>
            </a:r>
            <a:r>
              <a:rPr lang="ko-KR" altLang="en-US" sz="14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증명서서류만 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인정합니다</a:t>
            </a:r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사무실 입증서류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건물등기부등본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나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건축물대장 </a:t>
            </a:r>
            <a:endParaRPr lang="en-US" altLang="ko-KR" sz="1600" dirty="0" smtClean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다</a:t>
            </a:r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부동산임대차계약서</a:t>
            </a:r>
            <a:r>
              <a:rPr lang="en-US" altLang="ko-KR" sz="1600" spc="-15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spc="-150" dirty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임대인 경우</a:t>
            </a:r>
            <a:r>
              <a:rPr lang="en-US" altLang="ko-KR" sz="1600" spc="-150" dirty="0" smtClean="0">
                <a:solidFill>
                  <a:schemeClr val="bg1">
                    <a:lumMod val="7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ko-KR" altLang="en-US" sz="800" spc="-150" dirty="0">
              <a:solidFill>
                <a:schemeClr val="bg1">
                  <a:lumMod val="7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4. </a:t>
            </a:r>
            <a:r>
              <a:rPr lang="ko-KR" altLang="en-US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장비의 현황을 확인할 수 있는 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서류</a:t>
            </a:r>
            <a:endParaRPr lang="en-US" altLang="ko-KR" sz="16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 (</a:t>
            </a:r>
            <a:r>
              <a:rPr lang="ko-KR" altLang="en-US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사진</a:t>
            </a:r>
            <a:r>
              <a: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제품라벨지</a:t>
            </a:r>
            <a:r>
              <a:rPr lang="ko-KR" altLang="en-US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등</a:t>
            </a:r>
            <a:r>
              <a: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 1</a:t>
            </a:r>
            <a:r>
              <a:rPr lang="ko-KR" altLang="en-US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부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78430" y="5733256"/>
            <a:ext cx="3805538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꺾인 연결선 25"/>
          <p:cNvCxnSpPr/>
          <p:nvPr/>
        </p:nvCxnSpPr>
        <p:spPr>
          <a:xfrm rot="5400000" flipH="1" flipV="1">
            <a:off x="2195736" y="3284984"/>
            <a:ext cx="4536504" cy="360040"/>
          </a:xfrm>
          <a:prstGeom prst="bentConnector3">
            <a:avLst>
              <a:gd name="adj1" fmla="val 99671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28255"/>
            <a:ext cx="2196996" cy="26644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80" y="1364115"/>
            <a:ext cx="2246754" cy="26196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47538"/>
            <a:ext cx="2196996" cy="27498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80" y="3852900"/>
            <a:ext cx="2246754" cy="27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취소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4950" y="1018575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180" y="905092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관련법령 </a:t>
            </a:r>
            <a:r>
              <a:rPr lang="en-US" altLang="ko-KR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녹색건축법 제</a:t>
            </a:r>
            <a:r>
              <a:rPr lang="en-US" altLang="ko-KR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30</a:t>
            </a: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조 </a:t>
            </a:r>
            <a:r>
              <a:rPr lang="en-US" altLang="ko-KR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사업의 등록</a:t>
            </a:r>
            <a:r>
              <a:rPr lang="en-US" altLang="ko-KR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r>
              <a:rPr lang="ko-KR" altLang="en-US" sz="20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</a:t>
            </a:r>
            <a:r>
              <a:rPr lang="en-US" altLang="ko-KR" sz="20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r>
              <a:rPr lang="ko-KR" altLang="en-US" sz="20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항</a:t>
            </a:r>
            <a:r>
              <a:rPr lang="en-US" altLang="ko-KR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664" y="1337503"/>
            <a:ext cx="8474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③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사업자로 등록한 자가 다음 각 호의 어느 하나에 해당하는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경우에는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등록을 취소하거나 </a:t>
            </a: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년 이내의 기간을 정하여 업무의 전부 또는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일부</a:t>
            </a:r>
            <a:endParaRPr lang="en-US" altLang="ko-KR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의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정지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를 명할 수 있다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다만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호에 해당하는 경우에는 그 등록을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취소하여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야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012710" y="3109357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1.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거짓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이나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부정한 방법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으로 등록을 한 경우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정당한 사유 없이 등록한 날부터 </a:t>
            </a: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년 이상 계속하여 업무를 수행하지   </a:t>
            </a:r>
            <a:endParaRPr lang="en-US" altLang="ko-KR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아니한 경우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등록기준 및 절차를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위반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하여 업무를 수행한 경우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정당한 사유 없이 </a:t>
            </a:r>
            <a:r>
              <a:rPr lang="ko-KR" altLang="en-US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업무수행을 거부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 경우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5.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 밖에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사업자로서의 업무를 수행할 수 없게 된 경우</a:t>
            </a:r>
          </a:p>
        </p:txBody>
      </p: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1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양쪽 모서리가 둥근 사각형 7"/>
          <p:cNvSpPr/>
          <p:nvPr/>
        </p:nvSpPr>
        <p:spPr>
          <a:xfrm rot="5400000">
            <a:off x="5687739" y="369044"/>
            <a:ext cx="648072" cy="5327824"/>
          </a:xfrm>
          <a:prstGeom prst="round2SameRect">
            <a:avLst>
              <a:gd name="adj1" fmla="val 23688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635896" y="2824361"/>
            <a:ext cx="4824536" cy="4054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err="1" smtClean="0"/>
              <a:t>그린리모델링</a:t>
            </a:r>
            <a:r>
              <a:rPr lang="ko-KR" altLang="en-US" dirty="0" smtClean="0"/>
              <a:t> 사업자 모집 설명회</a:t>
            </a:r>
          </a:p>
        </p:txBody>
      </p:sp>
      <p:sp>
        <p:nvSpPr>
          <p:cNvPr id="19" name="텍스트 개체 틀 2"/>
          <p:cNvSpPr txBox="1">
            <a:spLocks/>
          </p:cNvSpPr>
          <p:nvPr/>
        </p:nvSpPr>
        <p:spPr>
          <a:xfrm>
            <a:off x="4572000" y="3625473"/>
            <a:ext cx="3960439" cy="141577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ko-KR" altLang="en-US" sz="2000" spc="-150" dirty="0" smtClean="0">
                <a:solidFill>
                  <a:schemeClr val="bg1"/>
                </a:solidFill>
                <a:latin typeface="+mj-ea"/>
                <a:ea typeface="+mj-ea"/>
              </a:rPr>
              <a:t> 사업자 모집 계획</a:t>
            </a:r>
            <a:endParaRPr kumimoji="0" lang="en-US" altLang="ko-KR" sz="2000" spc="-15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000" spc="-15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000" spc="-150" dirty="0" smtClean="0">
                <a:solidFill>
                  <a:schemeClr val="bg1"/>
                </a:solidFill>
                <a:latin typeface="+mj-ea"/>
                <a:ea typeface="+mj-ea"/>
              </a:rPr>
              <a:t>사업자 등록 기준</a:t>
            </a:r>
            <a:endParaRPr lang="en-US" altLang="ko-KR" sz="2000" spc="-15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2000" spc="-15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0" lang="ko-KR" altLang="en-US" sz="2000" spc="-150" dirty="0" smtClean="0">
                <a:solidFill>
                  <a:schemeClr val="bg1"/>
                </a:solidFill>
                <a:latin typeface="+mj-ea"/>
                <a:ea typeface="+mj-ea"/>
              </a:rPr>
              <a:t>사업자 신청서 작성 및 제출자료</a:t>
            </a:r>
            <a:endParaRPr kumimoji="0" lang="en-US" altLang="ko-KR" sz="2000" spc="-15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2000" spc="-15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000" spc="-150" dirty="0" smtClean="0">
                <a:solidFill>
                  <a:schemeClr val="bg1"/>
                </a:solidFill>
                <a:latin typeface="+mj-ea"/>
                <a:ea typeface="+mj-ea"/>
              </a:rPr>
              <a:t>사업자 등록 취소</a:t>
            </a:r>
            <a:endParaRPr kumimoji="0" lang="en-US" altLang="ko-KR" sz="2000" spc="-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2631766" y="-2039626"/>
            <a:ext cx="432048" cy="503259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모집계획</a:t>
            </a:r>
            <a:endParaRPr lang="ko-KR" altLang="en-US" sz="2000" dirty="0"/>
          </a:p>
        </p:txBody>
      </p:sp>
      <p:sp>
        <p:nvSpPr>
          <p:cNvPr id="17" name="직사각형 16"/>
          <p:cNvSpPr/>
          <p:nvPr/>
        </p:nvSpPr>
        <p:spPr>
          <a:xfrm>
            <a:off x="416722" y="920601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832518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근거 법령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436" y="1239529"/>
            <a:ext cx="84740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녹색건축물 조성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지원법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제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30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사업의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등록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녹색건축물 조성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지원법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시행령 제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18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조의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사업자의 등록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16722" y="4041474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952" y="3938877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err="1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사업자 모집일정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436" y="4371288"/>
            <a:ext cx="84740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'17. 02.           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모집 접수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'17. 03.           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선정위원회 평가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'17. 03.             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사업자등록증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교부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16722" y="5697839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952" y="5584356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err="1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사업자 등록 접수 방법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436" y="6016404"/>
            <a:ext cx="847405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홈페이지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hlinkClick r:id="rId2"/>
              </a:rPr>
              <a:t>www.greenremodeling.or.kr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내 사업자 관리시스템</a:t>
            </a:r>
            <a:endParaRPr lang="ko-KR" altLang="en-US" sz="1600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28086" y="2321773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2197404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err="1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사업자 모집절차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93510" y="2709848"/>
            <a:ext cx="1458727" cy="1003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사업자 신청 및 등록절차</a:t>
            </a:r>
            <a:endParaRPr lang="ko-KR" altLang="en-US" sz="16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Rectangle 3137"/>
          <p:cNvSpPr>
            <a:spLocks noChangeArrowheads="1"/>
          </p:cNvSpPr>
          <p:nvPr/>
        </p:nvSpPr>
        <p:spPr bwMode="auto">
          <a:xfrm>
            <a:off x="2099458" y="2709848"/>
            <a:ext cx="864096" cy="311206"/>
          </a:xfrm>
          <a:prstGeom prst="rect">
            <a:avLst/>
          </a:prstGeom>
          <a:solidFill>
            <a:srgbClr val="C8AA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신청인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6" name="Rectangle 3138"/>
          <p:cNvSpPr>
            <a:spLocks noChangeArrowheads="1"/>
          </p:cNvSpPr>
          <p:nvPr/>
        </p:nvSpPr>
        <p:spPr bwMode="auto">
          <a:xfrm>
            <a:off x="2112842" y="3089964"/>
            <a:ext cx="864096" cy="612000"/>
          </a:xfrm>
          <a:prstGeom prst="rect">
            <a:avLst/>
          </a:prstGeom>
          <a:solidFill>
            <a:srgbClr val="5B69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buClr>
                <a:srgbClr val="9FB7E7"/>
              </a:buClr>
            </a:pPr>
            <a:r>
              <a:rPr lang="ko-KR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신청서</a:t>
            </a:r>
            <a:endParaRPr lang="en-US" altLang="ko-KR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buClr>
                <a:srgbClr val="9FB7E7"/>
              </a:buClr>
            </a:pPr>
            <a:r>
              <a:rPr lang="ko-KR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작성</a:t>
            </a:r>
            <a:endParaRPr lang="en-US" altLang="ko-KR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3002904" y="2810321"/>
            <a:ext cx="288032" cy="823441"/>
          </a:xfrm>
          <a:custGeom>
            <a:avLst/>
            <a:gdLst>
              <a:gd name="G0" fmla="+- 4680 0 0"/>
              <a:gd name="G1" fmla="+- 4346 0 0"/>
              <a:gd name="G2" fmla="+- 21600 0 4346"/>
              <a:gd name="G3" fmla="+- 10800 0 4346"/>
              <a:gd name="G4" fmla="+- 21600 0 4680"/>
              <a:gd name="G5" fmla="*/ G4 G3 10800"/>
              <a:gd name="G6" fmla="+- 21600 0 G5"/>
              <a:gd name="T0" fmla="*/ 4680 w 21600"/>
              <a:gd name="T1" fmla="*/ 0 h 21600"/>
              <a:gd name="T2" fmla="*/ 0 w 21600"/>
              <a:gd name="T3" fmla="*/ 10800 h 21600"/>
              <a:gd name="T4" fmla="*/ 468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80" y="0"/>
                </a:moveTo>
                <a:lnTo>
                  <a:pt x="4680" y="4346"/>
                </a:lnTo>
                <a:lnTo>
                  <a:pt x="3375" y="4346"/>
                </a:lnTo>
                <a:lnTo>
                  <a:pt x="3375" y="17254"/>
                </a:lnTo>
                <a:lnTo>
                  <a:pt x="4680" y="17254"/>
                </a:lnTo>
                <a:lnTo>
                  <a:pt x="468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346"/>
                </a:moveTo>
                <a:lnTo>
                  <a:pt x="1350" y="17254"/>
                </a:lnTo>
                <a:lnTo>
                  <a:pt x="2700" y="17254"/>
                </a:lnTo>
                <a:lnTo>
                  <a:pt x="2700" y="4346"/>
                </a:lnTo>
                <a:close/>
              </a:path>
              <a:path w="21600" h="21600">
                <a:moveTo>
                  <a:pt x="0" y="4346"/>
                </a:moveTo>
                <a:lnTo>
                  <a:pt x="0" y="17254"/>
                </a:lnTo>
                <a:lnTo>
                  <a:pt x="675" y="17254"/>
                </a:lnTo>
                <a:lnTo>
                  <a:pt x="675" y="4346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" name="Rectangle 3137"/>
          <p:cNvSpPr>
            <a:spLocks noChangeArrowheads="1"/>
          </p:cNvSpPr>
          <p:nvPr/>
        </p:nvSpPr>
        <p:spPr bwMode="auto">
          <a:xfrm>
            <a:off x="3297628" y="2698962"/>
            <a:ext cx="964568" cy="311206"/>
          </a:xfrm>
          <a:prstGeom prst="rect">
            <a:avLst/>
          </a:prstGeom>
          <a:solidFill>
            <a:srgbClr val="C8AA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창조센터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2" name="Rectangle 3138"/>
          <p:cNvSpPr>
            <a:spLocks noChangeArrowheads="1"/>
          </p:cNvSpPr>
          <p:nvPr/>
        </p:nvSpPr>
        <p:spPr bwMode="auto">
          <a:xfrm>
            <a:off x="3297628" y="3072387"/>
            <a:ext cx="964568" cy="637186"/>
          </a:xfrm>
          <a:prstGeom prst="rect">
            <a:avLst/>
          </a:prstGeom>
          <a:solidFill>
            <a:srgbClr val="5B69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9FB7E7"/>
              </a:buClr>
            </a:pPr>
            <a:r>
              <a:rPr lang="ko-KR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접수</a:t>
            </a:r>
            <a:endParaRPr lang="en-US" altLang="ko-KR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buClr>
                <a:srgbClr val="9FB7E7"/>
              </a:buClr>
            </a:pP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확인</a:t>
            </a:r>
            <a:endParaRPr lang="en-US" altLang="ko-KR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3" name="AutoShape 52"/>
          <p:cNvSpPr>
            <a:spLocks noChangeArrowheads="1"/>
          </p:cNvSpPr>
          <p:nvPr/>
        </p:nvSpPr>
        <p:spPr bwMode="auto">
          <a:xfrm>
            <a:off x="4312432" y="2799435"/>
            <a:ext cx="288032" cy="823441"/>
          </a:xfrm>
          <a:custGeom>
            <a:avLst/>
            <a:gdLst>
              <a:gd name="G0" fmla="+- 4680 0 0"/>
              <a:gd name="G1" fmla="+- 4346 0 0"/>
              <a:gd name="G2" fmla="+- 21600 0 4346"/>
              <a:gd name="G3" fmla="+- 10800 0 4346"/>
              <a:gd name="G4" fmla="+- 21600 0 4680"/>
              <a:gd name="G5" fmla="*/ G4 G3 10800"/>
              <a:gd name="G6" fmla="+- 21600 0 G5"/>
              <a:gd name="T0" fmla="*/ 4680 w 21600"/>
              <a:gd name="T1" fmla="*/ 0 h 21600"/>
              <a:gd name="T2" fmla="*/ 0 w 21600"/>
              <a:gd name="T3" fmla="*/ 10800 h 21600"/>
              <a:gd name="T4" fmla="*/ 468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80" y="0"/>
                </a:moveTo>
                <a:lnTo>
                  <a:pt x="4680" y="4346"/>
                </a:lnTo>
                <a:lnTo>
                  <a:pt x="3375" y="4346"/>
                </a:lnTo>
                <a:lnTo>
                  <a:pt x="3375" y="17254"/>
                </a:lnTo>
                <a:lnTo>
                  <a:pt x="4680" y="17254"/>
                </a:lnTo>
                <a:lnTo>
                  <a:pt x="468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346"/>
                </a:moveTo>
                <a:lnTo>
                  <a:pt x="1350" y="17254"/>
                </a:lnTo>
                <a:lnTo>
                  <a:pt x="2700" y="17254"/>
                </a:lnTo>
                <a:lnTo>
                  <a:pt x="2700" y="4346"/>
                </a:lnTo>
                <a:close/>
              </a:path>
              <a:path w="21600" h="21600">
                <a:moveTo>
                  <a:pt x="0" y="4346"/>
                </a:moveTo>
                <a:lnTo>
                  <a:pt x="0" y="17254"/>
                </a:lnTo>
                <a:lnTo>
                  <a:pt x="675" y="17254"/>
                </a:lnTo>
                <a:lnTo>
                  <a:pt x="675" y="4346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Rectangle 3137"/>
          <p:cNvSpPr>
            <a:spLocks noChangeArrowheads="1"/>
          </p:cNvSpPr>
          <p:nvPr/>
        </p:nvSpPr>
        <p:spPr bwMode="auto">
          <a:xfrm>
            <a:off x="4644008" y="2698962"/>
            <a:ext cx="1199866" cy="311206"/>
          </a:xfrm>
          <a:prstGeom prst="rect">
            <a:avLst/>
          </a:prstGeom>
          <a:solidFill>
            <a:srgbClr val="C8AA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선정위원회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5" name="Rectangle 3138"/>
          <p:cNvSpPr>
            <a:spLocks noChangeArrowheads="1"/>
          </p:cNvSpPr>
          <p:nvPr/>
        </p:nvSpPr>
        <p:spPr bwMode="auto">
          <a:xfrm>
            <a:off x="4644008" y="3072387"/>
            <a:ext cx="1199866" cy="637186"/>
          </a:xfrm>
          <a:prstGeom prst="rect">
            <a:avLst/>
          </a:prstGeom>
          <a:solidFill>
            <a:srgbClr val="5B69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9FB7E7"/>
              </a:buClr>
            </a:pPr>
            <a:r>
              <a:rPr lang="ko-KR" altLang="en-US" sz="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사업자</a:t>
            </a:r>
            <a:endParaRPr lang="en-US" altLang="ko-KR" sz="15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buClr>
                <a:srgbClr val="9FB7E7"/>
              </a:buClr>
            </a:pP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선정</a:t>
            </a:r>
            <a:endParaRPr lang="en-US" altLang="ko-KR" sz="15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6" name="AutoShape 52"/>
          <p:cNvSpPr>
            <a:spLocks noChangeArrowheads="1"/>
          </p:cNvSpPr>
          <p:nvPr/>
        </p:nvSpPr>
        <p:spPr bwMode="auto">
          <a:xfrm>
            <a:off x="5895806" y="2799435"/>
            <a:ext cx="288032" cy="823441"/>
          </a:xfrm>
          <a:custGeom>
            <a:avLst/>
            <a:gdLst>
              <a:gd name="G0" fmla="+- 4680 0 0"/>
              <a:gd name="G1" fmla="+- 4346 0 0"/>
              <a:gd name="G2" fmla="+- 21600 0 4346"/>
              <a:gd name="G3" fmla="+- 10800 0 4346"/>
              <a:gd name="G4" fmla="+- 21600 0 4680"/>
              <a:gd name="G5" fmla="*/ G4 G3 10800"/>
              <a:gd name="G6" fmla="+- 21600 0 G5"/>
              <a:gd name="T0" fmla="*/ 4680 w 21600"/>
              <a:gd name="T1" fmla="*/ 0 h 21600"/>
              <a:gd name="T2" fmla="*/ 0 w 21600"/>
              <a:gd name="T3" fmla="*/ 10800 h 21600"/>
              <a:gd name="T4" fmla="*/ 468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80" y="0"/>
                </a:moveTo>
                <a:lnTo>
                  <a:pt x="4680" y="4346"/>
                </a:lnTo>
                <a:lnTo>
                  <a:pt x="3375" y="4346"/>
                </a:lnTo>
                <a:lnTo>
                  <a:pt x="3375" y="17254"/>
                </a:lnTo>
                <a:lnTo>
                  <a:pt x="4680" y="17254"/>
                </a:lnTo>
                <a:lnTo>
                  <a:pt x="468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346"/>
                </a:moveTo>
                <a:lnTo>
                  <a:pt x="1350" y="17254"/>
                </a:lnTo>
                <a:lnTo>
                  <a:pt x="2700" y="17254"/>
                </a:lnTo>
                <a:lnTo>
                  <a:pt x="2700" y="4346"/>
                </a:lnTo>
                <a:close/>
              </a:path>
              <a:path w="21600" h="21600">
                <a:moveTo>
                  <a:pt x="0" y="4346"/>
                </a:moveTo>
                <a:lnTo>
                  <a:pt x="0" y="17254"/>
                </a:lnTo>
                <a:lnTo>
                  <a:pt x="675" y="17254"/>
                </a:lnTo>
                <a:lnTo>
                  <a:pt x="675" y="4346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Rectangle 3137"/>
          <p:cNvSpPr>
            <a:spLocks noChangeArrowheads="1"/>
          </p:cNvSpPr>
          <p:nvPr/>
        </p:nvSpPr>
        <p:spPr bwMode="auto">
          <a:xfrm>
            <a:off x="6217298" y="2709848"/>
            <a:ext cx="1199866" cy="311206"/>
          </a:xfrm>
          <a:prstGeom prst="rect">
            <a:avLst/>
          </a:prstGeom>
          <a:solidFill>
            <a:srgbClr val="C8AA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국토교통부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8" name="Rectangle 3138"/>
          <p:cNvSpPr>
            <a:spLocks noChangeArrowheads="1"/>
          </p:cNvSpPr>
          <p:nvPr/>
        </p:nvSpPr>
        <p:spPr bwMode="auto">
          <a:xfrm>
            <a:off x="6217298" y="3072387"/>
            <a:ext cx="1199866" cy="637186"/>
          </a:xfrm>
          <a:prstGeom prst="rect">
            <a:avLst/>
          </a:prstGeom>
          <a:solidFill>
            <a:srgbClr val="5B69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200000"/>
              </a:lnSpc>
              <a:buClr>
                <a:srgbClr val="9FB7E7"/>
              </a:buClr>
            </a:pPr>
            <a:r>
              <a:rPr lang="ko-KR" altLang="en-US" sz="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공고</a:t>
            </a:r>
            <a:endParaRPr lang="en-US" altLang="ko-KR" sz="15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7447324" y="2810321"/>
            <a:ext cx="288032" cy="823441"/>
          </a:xfrm>
          <a:custGeom>
            <a:avLst/>
            <a:gdLst>
              <a:gd name="G0" fmla="+- 4680 0 0"/>
              <a:gd name="G1" fmla="+- 4346 0 0"/>
              <a:gd name="G2" fmla="+- 21600 0 4346"/>
              <a:gd name="G3" fmla="+- 10800 0 4346"/>
              <a:gd name="G4" fmla="+- 21600 0 4680"/>
              <a:gd name="G5" fmla="*/ G4 G3 10800"/>
              <a:gd name="G6" fmla="+- 21600 0 G5"/>
              <a:gd name="T0" fmla="*/ 4680 w 21600"/>
              <a:gd name="T1" fmla="*/ 0 h 21600"/>
              <a:gd name="T2" fmla="*/ 0 w 21600"/>
              <a:gd name="T3" fmla="*/ 10800 h 21600"/>
              <a:gd name="T4" fmla="*/ 468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80" y="0"/>
                </a:moveTo>
                <a:lnTo>
                  <a:pt x="4680" y="4346"/>
                </a:lnTo>
                <a:lnTo>
                  <a:pt x="3375" y="4346"/>
                </a:lnTo>
                <a:lnTo>
                  <a:pt x="3375" y="17254"/>
                </a:lnTo>
                <a:lnTo>
                  <a:pt x="4680" y="17254"/>
                </a:lnTo>
                <a:lnTo>
                  <a:pt x="468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346"/>
                </a:moveTo>
                <a:lnTo>
                  <a:pt x="1350" y="17254"/>
                </a:lnTo>
                <a:lnTo>
                  <a:pt x="2700" y="17254"/>
                </a:lnTo>
                <a:lnTo>
                  <a:pt x="2700" y="4346"/>
                </a:lnTo>
                <a:close/>
              </a:path>
              <a:path w="21600" h="21600">
                <a:moveTo>
                  <a:pt x="0" y="4346"/>
                </a:moveTo>
                <a:lnTo>
                  <a:pt x="0" y="17254"/>
                </a:lnTo>
                <a:lnTo>
                  <a:pt x="675" y="17254"/>
                </a:lnTo>
                <a:lnTo>
                  <a:pt x="675" y="4346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" name="Rectangle 3137"/>
          <p:cNvSpPr>
            <a:spLocks noChangeArrowheads="1"/>
          </p:cNvSpPr>
          <p:nvPr/>
        </p:nvSpPr>
        <p:spPr bwMode="auto">
          <a:xfrm>
            <a:off x="7759626" y="2709848"/>
            <a:ext cx="1199866" cy="311206"/>
          </a:xfrm>
          <a:prstGeom prst="rect">
            <a:avLst/>
          </a:prstGeom>
          <a:solidFill>
            <a:srgbClr val="C8AA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창조센터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1" name="Rectangle 3138"/>
          <p:cNvSpPr>
            <a:spLocks noChangeArrowheads="1"/>
          </p:cNvSpPr>
          <p:nvPr/>
        </p:nvSpPr>
        <p:spPr bwMode="auto">
          <a:xfrm>
            <a:off x="7781398" y="3061501"/>
            <a:ext cx="1199866" cy="637186"/>
          </a:xfrm>
          <a:prstGeom prst="rect">
            <a:avLst/>
          </a:prstGeom>
          <a:solidFill>
            <a:srgbClr val="5B69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9FB7E7"/>
              </a:buClr>
            </a:pPr>
            <a:r>
              <a:rPr lang="ko-KR" altLang="en-US" sz="1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등록증</a:t>
            </a:r>
            <a:endParaRPr lang="en-US" altLang="ko-KR" sz="15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buClr>
                <a:srgbClr val="9FB7E7"/>
              </a:buClr>
            </a:pPr>
            <a:r>
              <a:rPr lang="ko-KR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발급</a:t>
            </a:r>
            <a:endParaRPr lang="en-US" altLang="ko-KR" sz="15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416722" y="953259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952" y="839776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기술인력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0436" y="1272187"/>
            <a:ext cx="84740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다음 각 목의 어느 하나에 해당하는 자로서 상시 근무하는 자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명 이상 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「건설기술 진흥법 시행령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」별표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에 따른 건축분야 중급기술자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건축물에너지평가사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16722" y="2567468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952" y="2453985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장비기준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16722" y="5204546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7952" y="5091063"/>
            <a:ext cx="847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시설기준</a:t>
            </a:r>
            <a:endParaRPr lang="ko-KR" altLang="en-US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436" y="5523474"/>
            <a:ext cx="847405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사업에 전용되는 사무실 등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사무공간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>
              <a:lnSpc>
                <a:spcPct val="120000"/>
              </a:lnSpc>
            </a:pPr>
            <a:r>
              <a:rPr lang="en-US" altLang="ko-KR" sz="14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*</a:t>
            </a:r>
            <a:r>
              <a:rPr lang="ko-KR" altLang="en-US" sz="14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건축법상 용도가 사무실로 사용하기 적합하여야 하며 무허가건물 및 가설건축물은 사무실로 비인정</a:t>
            </a:r>
            <a:endParaRPr lang="en-US" altLang="ko-KR" sz="14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>
              <a:lnSpc>
                <a:spcPct val="120000"/>
              </a:lnSpc>
            </a:pP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857130"/>
            <a:ext cx="847405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컴퓨터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건물에너지 시뮬레이션 프로그램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온도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습도계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최소 장비사양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온도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-10℃ ~ 60℃,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습도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0 ~ 100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%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표면온도계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최소 장비사양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-30℃ ~ 400℃ /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분해능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0.5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℃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453636" y="275462"/>
            <a:ext cx="7157256" cy="246221"/>
          </a:xfrm>
        </p:spPr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21" name="양쪽 모서리가 둥근 사각형 20"/>
          <p:cNvSpPr/>
          <p:nvPr/>
        </p:nvSpPr>
        <p:spPr>
          <a:xfrm rot="5400000">
            <a:off x="2631766" y="-2039626"/>
            <a:ext cx="432048" cy="503259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등록기준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62292" y="920601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522" y="807118"/>
            <a:ext cx="186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신청서 양식</a:t>
            </a:r>
            <a:endParaRPr lang="en-US" altLang="ko-KR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116251" y="920601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7481" y="807118"/>
            <a:ext cx="186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제출서류</a:t>
            </a:r>
            <a:endParaRPr lang="en-US" altLang="ko-KR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26357" y="1479378"/>
            <a:ext cx="3925476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사업자등록증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및 법인등기부등본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lnSpc>
                <a:spcPct val="12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전문인력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재직증명서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나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4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대보험가입증명서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다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자격증 사본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해당 시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갑지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*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대한건축사협회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대한측량협회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한국엔지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니어링협회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한국건설기술인협회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한국건설기술관리협회에서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발급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받은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증명서서류만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인정합니다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ko-KR" alt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사무실 입증서류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가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건물등기부등본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나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건축물대장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다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부동산임대차계약서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임대인 경우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ko-KR" altLang="en-US" sz="800" spc="-15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장비의 현황을 확인할 수 있는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서류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사진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제품라벨지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등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1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</a:t>
            </a:r>
          </a:p>
        </p:txBody>
      </p:sp>
      <p:pic>
        <p:nvPicPr>
          <p:cNvPr id="23" name="그림 2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1" y="1230825"/>
            <a:ext cx="4716016" cy="54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1" y="1230825"/>
            <a:ext cx="4716016" cy="5431844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9634" y="920601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864" y="807118"/>
            <a:ext cx="395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신청서 작성요령</a:t>
            </a:r>
            <a:endParaRPr lang="en-US" altLang="ko-KR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85410" y="1764486"/>
            <a:ext cx="4554683" cy="8301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993699" y="953960"/>
            <a:ext cx="4063213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신청인 기본사항   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사업자명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대표자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사업자등록번호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다는 </a:t>
            </a:r>
            <a:r>
              <a:rPr lang="ko-KR" altLang="en-US" sz="1600" spc="-15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사업자등록증 기준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으로 기재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영업소 소재지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대표업종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건축설계업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건축사사무소 등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종합건설업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종합건설면허 보유자 등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전문건설업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전문건설면허 보유자 등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건자재업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창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호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내외장재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유리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보온재 등 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건축자재 관련업종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컨설팅 및 엔지니어링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컨설팅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엔지니어링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                 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신재생에너지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CM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-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금융 및 부동산업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-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기타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위의 업종을 제외한 기타 업종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8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담당자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- 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사업자 등록관리 및 그린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</a:t>
            </a:r>
            <a:r>
              <a:rPr lang="ko-KR" altLang="en-US" sz="16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리모델링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사업 전담 담당자로 기재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85410" y="2597286"/>
            <a:ext cx="4554683" cy="4150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1" y="1230825"/>
            <a:ext cx="4716016" cy="5431844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93698" y="1525830"/>
            <a:ext cx="406321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전문인력 보유현황   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① 직무분야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경력증명서에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기재된 직무분야로 작성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②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기술분야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건축설계분야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건축시공분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야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건축설비분야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개 중 택일 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</a:t>
            </a:r>
            <a:r>
              <a:rPr lang="en-US" altLang="ko-KR" sz="14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참여실적관리를 위해 구분</a:t>
            </a:r>
            <a:r>
              <a:rPr lang="en-US" altLang="ko-KR" sz="14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③ 등급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 상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직무분야 등급으로 기재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기술자격명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자격증번호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취득연월일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*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건설기술자 경력증명서 상 국가기술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자격에 대한 부분만 기재하며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가장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높은 자격으로 기재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입사연월일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94935" y="3092510"/>
            <a:ext cx="4554683" cy="8301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29634" y="887943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864" y="774460"/>
            <a:ext cx="395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신청서 작성요령</a:t>
            </a:r>
            <a:endParaRPr lang="en-US" altLang="ko-KR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9634" y="887943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864" y="774460"/>
            <a:ext cx="395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신청서 작성요령</a:t>
            </a:r>
            <a:endParaRPr lang="en-US" altLang="ko-KR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9259" r="42969" b="8889"/>
          <a:stretch/>
        </p:blipFill>
        <p:spPr bwMode="auto">
          <a:xfrm>
            <a:off x="351406" y="1266018"/>
            <a:ext cx="5888579" cy="529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직사각형 14"/>
          <p:cNvSpPr/>
          <p:nvPr/>
        </p:nvSpPr>
        <p:spPr>
          <a:xfrm>
            <a:off x="449745" y="2809914"/>
            <a:ext cx="1862792" cy="6226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17086" y="3538502"/>
            <a:ext cx="3192843" cy="8225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2312537" y="3121250"/>
            <a:ext cx="435438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/>
          <p:cNvSpPr txBox="1"/>
          <p:nvPr/>
        </p:nvSpPr>
        <p:spPr>
          <a:xfrm>
            <a:off x="6666924" y="2931308"/>
            <a:ext cx="241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건축물에너지평가사를 보유하는 경우</a:t>
            </a:r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</a:p>
          <a:p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직무분야가 건축 외</a:t>
            </a:r>
            <a:endParaRPr lang="en-US" altLang="ko-KR" sz="16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기계</a:t>
            </a:r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토목</a:t>
            </a:r>
            <a:r>
              <a:rPr lang="en-US" altLang="ko-KR" sz="1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등</a:t>
            </a:r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가 될 수 있음</a:t>
            </a:r>
            <a:r>
              <a:rPr lang="en-US" altLang="ko-KR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1" y="1230825"/>
            <a:ext cx="4716016" cy="5431844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491880" y="476672"/>
            <a:ext cx="565212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000" dirty="0" smtClean="0"/>
              <a:t> 추진 경위</a:t>
            </a:r>
            <a:endParaRPr lang="ko-KR" altLang="en-US" sz="2000" dirty="0"/>
          </a:p>
        </p:txBody>
      </p:sp>
      <p:sp>
        <p:nvSpPr>
          <p:cNvPr id="14" name="양쪽 모서리가 둥근 사각형 13"/>
          <p:cNvSpPr/>
          <p:nvPr/>
        </p:nvSpPr>
        <p:spPr>
          <a:xfrm rot="5400000">
            <a:off x="3171826" y="-2579686"/>
            <a:ext cx="432048" cy="6112716"/>
          </a:xfrm>
          <a:prstGeom prst="round2SameRect">
            <a:avLst>
              <a:gd name="adj1" fmla="val 463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텍스트 개체 틀 25"/>
          <p:cNvSpPr>
            <a:spLocks noGrp="1"/>
          </p:cNvSpPr>
          <p:nvPr>
            <p:ph type="body" sz="quarter" idx="11"/>
          </p:nvPr>
        </p:nvSpPr>
        <p:spPr>
          <a:xfrm>
            <a:off x="395536" y="332656"/>
            <a:ext cx="7646756" cy="307777"/>
          </a:xfrm>
        </p:spPr>
        <p:txBody>
          <a:bodyPr/>
          <a:lstStyle/>
          <a:p>
            <a:r>
              <a:rPr lang="ko-KR" altLang="en-US" sz="2000" dirty="0" err="1" smtClean="0"/>
              <a:t>그린리모델링</a:t>
            </a:r>
            <a:r>
              <a:rPr lang="ko-KR" altLang="en-US" sz="2000" dirty="0" smtClean="0"/>
              <a:t> 사업자 등록 신청서 작성 및 제출서류</a:t>
            </a:r>
            <a:endParaRPr lang="en-US" altLang="ko-KR" sz="2000" dirty="0" smtClean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9634" y="887943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864" y="774460"/>
            <a:ext cx="395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dirty="0" smtClean="0">
                <a:solidFill>
                  <a:schemeClr val="accent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신청서 작성요령</a:t>
            </a:r>
            <a:endParaRPr lang="en-US" altLang="ko-KR" sz="2000" dirty="0">
              <a:solidFill>
                <a:schemeClr val="accent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15470" y="1042992"/>
            <a:ext cx="4063213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 보유현황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장비명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모델명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제조사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수량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단위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구입연월일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영수증</a:t>
            </a:r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/</a:t>
            </a:r>
            <a:r>
              <a:rPr lang="ko-KR" altLang="en-U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세금계산서 발행일</a:t>
            </a:r>
            <a:endParaRPr lang="en-US" altLang="ko-KR" sz="16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4.1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 제출서류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컴퓨터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사진 제출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건물에너지 시뮬레이션 프로그램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장비로 등록할 컴퓨터에서 실행되고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있는 모습 사진으로 제출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온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습도계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제품사양이 확인되는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라벨지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등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표면온도계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제품사양이 확인되는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    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라벨지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5.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사무실 보유현황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사무실 면적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임대일 경우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전용면적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        기재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4935" y="4083764"/>
            <a:ext cx="4554683" cy="11521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94935" y="5264356"/>
            <a:ext cx="4554683" cy="3533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1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LH PPT_Color">
      <a:dk1>
        <a:sysClr val="windowText" lastClr="000000"/>
      </a:dk1>
      <a:lt1>
        <a:sysClr val="window" lastClr="FFFFFF"/>
      </a:lt1>
      <a:dk2>
        <a:srgbClr val="234600"/>
      </a:dk2>
      <a:lt2>
        <a:srgbClr val="7FC31B"/>
      </a:lt2>
      <a:accent1>
        <a:srgbClr val="B3DB10"/>
      </a:accent1>
      <a:accent2>
        <a:srgbClr val="CCE70B"/>
      </a:accent2>
      <a:accent3>
        <a:srgbClr val="0B3A8A"/>
      </a:accent3>
      <a:accent4>
        <a:srgbClr val="50B4DC"/>
      </a:accent4>
      <a:accent5>
        <a:srgbClr val="4D4D4D"/>
      </a:accent5>
      <a:accent6>
        <a:srgbClr val="939598"/>
      </a:accent6>
      <a:hlink>
        <a:srgbClr val="0000FF"/>
      </a:hlink>
      <a:folHlink>
        <a:srgbClr val="800080"/>
      </a:folHlink>
    </a:clrScheme>
    <a:fontScheme name="LH PPT_Font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5872</TotalTime>
  <Words>1198</Words>
  <Application>Microsoft Office PowerPoint</Application>
  <PresentationFormat>화면 슬라이드 쇼(4:3)</PresentationFormat>
  <Paragraphs>233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lemon74</dc:creator>
  <cp:lastModifiedBy>LH</cp:lastModifiedBy>
  <cp:revision>651</cp:revision>
  <dcterms:created xsi:type="dcterms:W3CDTF">2012-12-15T11:24:27Z</dcterms:created>
  <dcterms:modified xsi:type="dcterms:W3CDTF">2017-01-04T04:52:13Z</dcterms:modified>
</cp:coreProperties>
</file>